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64" r:id="rId4"/>
    <p:sldId id="267" r:id="rId5"/>
    <p:sldId id="268" r:id="rId6"/>
    <p:sldId id="265"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9A744CC-0817-4140-8A26-58C2CCCC1E3D}">
          <p14:sldIdLst>
            <p14:sldId id="256"/>
            <p14:sldId id="272"/>
            <p14:sldId id="264"/>
            <p14:sldId id="267"/>
            <p14:sldId id="268"/>
          </p14:sldIdLst>
        </p14:section>
        <p14:section name="Untitled Section" id="{E2AC65D3-6ABB-475D-856F-A3B77A78231E}">
          <p14:sldIdLst>
            <p14:sldId id="265"/>
            <p14:sldId id="261"/>
          </p14:sldIdLst>
        </p14:section>
        <p14:section name="Untitled Section" id="{490B38F1-D14E-4BF8-AC44-96EE6478345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showGuides="1">
      <p:cViewPr varScale="1">
        <p:scale>
          <a:sx n="85" d="100"/>
          <a:sy n="85" d="100"/>
        </p:scale>
        <p:origin x="180"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1D79-228C-4949-9C14-B44FC2F6BA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812F08-ECAE-4821-9E5F-4570CB2306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BF123C-45A3-4165-ABB8-86B69E8AB8DE}"/>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5" name="Footer Placeholder 4">
            <a:extLst>
              <a:ext uri="{FF2B5EF4-FFF2-40B4-BE49-F238E27FC236}">
                <a16:creationId xmlns:a16="http://schemas.microsoft.com/office/drawing/2014/main" id="{7A279257-2869-406A-8467-DAC823526C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5E9D8-4196-4ED7-9DB6-D755B1D222BF}"/>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1916284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F41FA-EDE9-4A0A-91D8-49A200EB78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5D335E-F94D-474A-91FC-0D1A5DAE98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8EF8C-308C-40CE-901F-C892AF32F3DF}"/>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5" name="Footer Placeholder 4">
            <a:extLst>
              <a:ext uri="{FF2B5EF4-FFF2-40B4-BE49-F238E27FC236}">
                <a16:creationId xmlns:a16="http://schemas.microsoft.com/office/drawing/2014/main" id="{03D92569-158B-4F72-801E-73E771139D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FDA8A1-00A7-4821-9AF3-AED82A713E86}"/>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1972334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55DD-DA1B-4F16-B8D5-A62C6FE29E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A42A16-2560-4009-ABD0-00B8E0814F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21581C-DDA0-4B74-9D6E-BF577623507B}"/>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5" name="Footer Placeholder 4">
            <a:extLst>
              <a:ext uri="{FF2B5EF4-FFF2-40B4-BE49-F238E27FC236}">
                <a16:creationId xmlns:a16="http://schemas.microsoft.com/office/drawing/2014/main" id="{2841EB06-10B3-4552-9C11-48CA0F1256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7ABB9D-F9F2-40CB-BB9E-A94603D73630}"/>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862252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05C2-0D46-40C5-BCDB-71BF637376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ACBA64-6B70-4181-9659-B120FF457B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023152-2E73-4C0C-B152-9ACFA6374C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73BB65-9532-4D22-91DD-FFC3F527112B}"/>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6" name="Footer Placeholder 5">
            <a:extLst>
              <a:ext uri="{FF2B5EF4-FFF2-40B4-BE49-F238E27FC236}">
                <a16:creationId xmlns:a16="http://schemas.microsoft.com/office/drawing/2014/main" id="{C63D0887-2A43-4CFF-B0ED-F462E294F4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839D2D-2937-4500-8951-1632EB969755}"/>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743810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37AEC-7EA0-45C9-9555-B5BC569EAE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AAEFC2-7DD3-4E43-9471-A5854DCB86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A2E8BD-CF93-4DC2-8165-5938AADA62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89D4CF-0242-4448-926C-D4241B33EF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BEDA6D-87AA-492F-B0D3-CCC2A0C3EE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7AEC08-A200-4194-BA43-5FFC2BEB1C45}"/>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8" name="Footer Placeholder 7">
            <a:extLst>
              <a:ext uri="{FF2B5EF4-FFF2-40B4-BE49-F238E27FC236}">
                <a16:creationId xmlns:a16="http://schemas.microsoft.com/office/drawing/2014/main" id="{045EA229-EA2C-470A-A14A-C24F83412F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85358F-5521-4E33-A6B0-22E77E652DB8}"/>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2712415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91B09-61AF-4886-96F4-EFCD243E17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4E7B9-D34A-406E-B8BB-F688AC453688}"/>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4" name="Footer Placeholder 3">
            <a:extLst>
              <a:ext uri="{FF2B5EF4-FFF2-40B4-BE49-F238E27FC236}">
                <a16:creationId xmlns:a16="http://schemas.microsoft.com/office/drawing/2014/main" id="{946FE5E3-6CBB-4CF7-BB21-8352A778C2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FCE320-1D0B-48A9-992A-60581DEA4D7E}"/>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1636698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81681E-7464-4D30-9FE6-EED851DE7DD4}"/>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3" name="Footer Placeholder 2">
            <a:extLst>
              <a:ext uri="{FF2B5EF4-FFF2-40B4-BE49-F238E27FC236}">
                <a16:creationId xmlns:a16="http://schemas.microsoft.com/office/drawing/2014/main" id="{3DFD72F9-1D33-4401-BC28-C7EBF09268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31B6F4-54BF-4ACB-B465-EC44CC7F35A7}"/>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3059761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1BDE4-EDEE-415A-9221-97AB72DFCD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3132C7-B949-4197-98B5-582B8288B8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A17B65-4477-455E-BD80-943A2718B7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000BFE-F456-4619-858C-BCA4A8E94B2C}"/>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6" name="Footer Placeholder 5">
            <a:extLst>
              <a:ext uri="{FF2B5EF4-FFF2-40B4-BE49-F238E27FC236}">
                <a16:creationId xmlns:a16="http://schemas.microsoft.com/office/drawing/2014/main" id="{234EEA44-75A6-4F86-A56C-E576349941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FB59E8-5CAA-4705-B9CB-0FC1B20CA128}"/>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2187119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1E800-0092-49B1-91A2-060AA7A12B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BCD14C-D545-43C6-B67C-E2F40A3D6F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0C2EB4-2AD0-4ED4-8FB0-77D600CDF1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154BD3-A7C5-4156-A100-2E7A8DB2D4CF}"/>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6" name="Footer Placeholder 5">
            <a:extLst>
              <a:ext uri="{FF2B5EF4-FFF2-40B4-BE49-F238E27FC236}">
                <a16:creationId xmlns:a16="http://schemas.microsoft.com/office/drawing/2014/main" id="{0BF88237-692E-48B6-8195-7AB7DED78B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033741-E16E-45DA-A5DB-B0C8D6C6FAE7}"/>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1769632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A4F86-DCC5-4B1B-8D75-2F8D767EDB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D774F0-FBF5-4985-BF5C-EC761F5960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2C55E3-664B-4F54-9BEE-577DD5B5F4F0}"/>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5" name="Footer Placeholder 4">
            <a:extLst>
              <a:ext uri="{FF2B5EF4-FFF2-40B4-BE49-F238E27FC236}">
                <a16:creationId xmlns:a16="http://schemas.microsoft.com/office/drawing/2014/main" id="{9B5D8AB3-173A-4905-9781-9A9AAAC24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B80B6-502E-4C0E-A8A5-9E2A36B50C24}"/>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111474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B3B08E-E242-48D0-8773-4274A909D9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73839E-C2A1-4129-AFBE-DB3A919351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D1038-7703-473A-B3B3-01DF2A0B9576}"/>
              </a:ext>
            </a:extLst>
          </p:cNvPr>
          <p:cNvSpPr>
            <a:spLocks noGrp="1"/>
          </p:cNvSpPr>
          <p:nvPr>
            <p:ph type="dt" sz="half" idx="10"/>
          </p:nvPr>
        </p:nvSpPr>
        <p:spPr/>
        <p:txBody>
          <a:bodyPr/>
          <a:lstStyle/>
          <a:p>
            <a:fld id="{DCD355BE-C157-4AF3-9745-8AA50F696494}" type="datetimeFigureOut">
              <a:rPr lang="en-US" smtClean="0"/>
              <a:t>1/10/2021</a:t>
            </a:fld>
            <a:endParaRPr lang="en-US"/>
          </a:p>
        </p:txBody>
      </p:sp>
      <p:sp>
        <p:nvSpPr>
          <p:cNvPr id="5" name="Footer Placeholder 4">
            <a:extLst>
              <a:ext uri="{FF2B5EF4-FFF2-40B4-BE49-F238E27FC236}">
                <a16:creationId xmlns:a16="http://schemas.microsoft.com/office/drawing/2014/main" id="{D33386FA-C2EB-41F6-8F6C-3E29AA6966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81B971-E189-47AE-89BB-C6361313813B}"/>
              </a:ext>
            </a:extLst>
          </p:cNvPr>
          <p:cNvSpPr>
            <a:spLocks noGrp="1"/>
          </p:cNvSpPr>
          <p:nvPr>
            <p:ph type="sldNum" sz="quarter" idx="12"/>
          </p:nvPr>
        </p:nvSpPr>
        <p:spPr/>
        <p:txBody>
          <a:bodyPr/>
          <a:lstStyle/>
          <a:p>
            <a:fld id="{FB25B7C0-7747-4A21-95D0-E123909B2D36}" type="slidenum">
              <a:rPr lang="en-US" smtClean="0"/>
              <a:t>‹#›</a:t>
            </a:fld>
            <a:endParaRPr lang="en-US"/>
          </a:p>
        </p:txBody>
      </p:sp>
    </p:spTree>
    <p:extLst>
      <p:ext uri="{BB962C8B-B14F-4D97-AF65-F5344CB8AC3E}">
        <p14:creationId xmlns:p14="http://schemas.microsoft.com/office/powerpoint/2010/main" val="193761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2263A1-32B1-4628-9617-34692692E8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29E0C2-DC9A-46EC-AD18-3663C5C1ED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7E3C50-F9A8-4CF9-A1D2-104ABF2AD4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D355BE-C157-4AF3-9745-8AA50F696494}" type="datetimeFigureOut">
              <a:rPr lang="en-US" smtClean="0"/>
              <a:t>1/10/2021</a:t>
            </a:fld>
            <a:endParaRPr lang="en-US"/>
          </a:p>
        </p:txBody>
      </p:sp>
      <p:sp>
        <p:nvSpPr>
          <p:cNvPr id="5" name="Footer Placeholder 4">
            <a:extLst>
              <a:ext uri="{FF2B5EF4-FFF2-40B4-BE49-F238E27FC236}">
                <a16:creationId xmlns:a16="http://schemas.microsoft.com/office/drawing/2014/main" id="{35ECA74A-0EC4-48AC-A4D5-2EC2859314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F3BF5A-C6F7-4447-A899-7FD58C1573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25B7C0-7747-4A21-95D0-E123909B2D36}" type="slidenum">
              <a:rPr lang="en-US" smtClean="0"/>
              <a:t>‹#›</a:t>
            </a:fld>
            <a:endParaRPr lang="en-US"/>
          </a:p>
        </p:txBody>
      </p:sp>
    </p:spTree>
    <p:extLst>
      <p:ext uri="{BB962C8B-B14F-4D97-AF65-F5344CB8AC3E}">
        <p14:creationId xmlns:p14="http://schemas.microsoft.com/office/powerpoint/2010/main" val="2128201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oxfordowl.co.uk/"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VySzDA07N-c"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hyperlink" Target="https://www.youtube.com/watch?v=CQeBQOvXcQk&amp;t=21s" TargetMode="External"/><Relationship Id="rId4" Type="http://schemas.openxmlformats.org/officeDocument/2006/relationships/hyperlink" Target="https://www.youtube.com/watch?v=z-rXCPEQeA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hyperlink" Target="https://www.youtube.com/watch?v=g7mXGT-KkC8"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C8830F4-2EA4-4EEF-9082-EF895AAF3524}"/>
              </a:ext>
            </a:extLst>
          </p:cNvPr>
          <p:cNvSpPr txBox="1"/>
          <p:nvPr/>
        </p:nvSpPr>
        <p:spPr>
          <a:xfrm>
            <a:off x="3164103" y="2304984"/>
            <a:ext cx="6367256" cy="2308324"/>
          </a:xfrm>
          <a:prstGeom prst="rect">
            <a:avLst/>
          </a:prstGeom>
          <a:noFill/>
        </p:spPr>
        <p:txBody>
          <a:bodyPr wrap="none" rtlCol="0">
            <a:spAutoFit/>
          </a:bodyPr>
          <a:lstStyle/>
          <a:p>
            <a:r>
              <a:rPr lang="en-US" sz="7200" dirty="0">
                <a:ln>
                  <a:solidFill>
                    <a:schemeClr val="bg1"/>
                  </a:solidFill>
                </a:ln>
                <a:latin typeface="KG Summer Sunshine Blackout" panose="02000000000000000000" pitchFamily="2" charset="0"/>
              </a:rPr>
              <a:t>WELCOME BACK</a:t>
            </a:r>
          </a:p>
          <a:p>
            <a:endParaRPr lang="en-US" sz="7200" dirty="0">
              <a:ln>
                <a:solidFill>
                  <a:schemeClr val="bg1"/>
                </a:solidFill>
              </a:ln>
              <a:latin typeface="KG Summer Sunshine Blackout" panose="02000000000000000000" pitchFamily="2" charset="0"/>
            </a:endParaRPr>
          </a:p>
        </p:txBody>
      </p:sp>
      <p:sp>
        <p:nvSpPr>
          <p:cNvPr id="2" name="TextBox 1">
            <a:extLst>
              <a:ext uri="{FF2B5EF4-FFF2-40B4-BE49-F238E27FC236}">
                <a16:creationId xmlns:a16="http://schemas.microsoft.com/office/drawing/2014/main" id="{69442A3B-1067-4417-B787-28346AA64E57}"/>
              </a:ext>
            </a:extLst>
          </p:cNvPr>
          <p:cNvSpPr txBox="1"/>
          <p:nvPr/>
        </p:nvSpPr>
        <p:spPr>
          <a:xfrm>
            <a:off x="3273779" y="3996267"/>
            <a:ext cx="5418502" cy="646331"/>
          </a:xfrm>
          <a:prstGeom prst="rect">
            <a:avLst/>
          </a:prstGeom>
          <a:noFill/>
        </p:spPr>
        <p:txBody>
          <a:bodyPr wrap="square" rtlCol="0">
            <a:spAutoFit/>
          </a:bodyPr>
          <a:lstStyle/>
          <a:p>
            <a:pPr algn="ctr"/>
            <a:r>
              <a:rPr lang="en-GB" dirty="0"/>
              <a:t>Digital Learning with Ms. Vella</a:t>
            </a:r>
          </a:p>
          <a:p>
            <a:pPr algn="ctr"/>
            <a:r>
              <a:rPr lang="en-GB" dirty="0"/>
              <a:t> P6 11</a:t>
            </a:r>
            <a:r>
              <a:rPr lang="en-GB" baseline="30000" dirty="0"/>
              <a:t>th</a:t>
            </a:r>
            <a:r>
              <a:rPr lang="en-GB" dirty="0"/>
              <a:t> Jan 2021</a:t>
            </a:r>
          </a:p>
        </p:txBody>
      </p:sp>
    </p:spTree>
    <p:extLst>
      <p:ext uri="{BB962C8B-B14F-4D97-AF65-F5344CB8AC3E}">
        <p14:creationId xmlns:p14="http://schemas.microsoft.com/office/powerpoint/2010/main" val="336402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61CE20-B7B5-4EDF-98F8-D2AB1ECB0D06}"/>
              </a:ext>
            </a:extLst>
          </p:cNvPr>
          <p:cNvSpPr txBox="1"/>
          <p:nvPr/>
        </p:nvSpPr>
        <p:spPr>
          <a:xfrm>
            <a:off x="2788356" y="2528711"/>
            <a:ext cx="6841067" cy="2585323"/>
          </a:xfrm>
          <a:prstGeom prst="rect">
            <a:avLst/>
          </a:prstGeom>
          <a:noFill/>
        </p:spPr>
        <p:txBody>
          <a:bodyPr wrap="square" rtlCol="0">
            <a:spAutoFit/>
          </a:bodyPr>
          <a:lstStyle/>
          <a:p>
            <a:pPr marL="285750" indent="-285750">
              <a:buFont typeface="Arial" panose="020B0604020202020204" pitchFamily="34" charset="0"/>
              <a:buChar char="•"/>
            </a:pPr>
            <a:r>
              <a:rPr lang="en-GB" dirty="0"/>
              <a:t> Every Monday morning I will be uploading a Grid with all the lessons for that week. I encourage you to try and do at least 3 activities a day. </a:t>
            </a:r>
          </a:p>
          <a:p>
            <a:pPr marL="285750" indent="-285750">
              <a:buFont typeface="Arial" panose="020B0604020202020204" pitchFamily="34" charset="0"/>
              <a:buChar char="•"/>
            </a:pPr>
            <a:r>
              <a:rPr lang="en-GB" dirty="0"/>
              <a:t>Every morning I will be uploading worksheets or actives of that day. </a:t>
            </a:r>
          </a:p>
          <a:p>
            <a:pPr marL="285750" indent="-285750">
              <a:buFont typeface="Arial" panose="020B0604020202020204" pitchFamily="34" charset="0"/>
              <a:buChar char="•"/>
            </a:pPr>
            <a:r>
              <a:rPr lang="en-GB" dirty="0"/>
              <a:t>I am going to make myself available online from 1pm- 2pm everyday apart from the days when I am physically working from school. During this hour we could spend some time for questions about our daily activities, feelings check- ins and any other issues. </a:t>
            </a:r>
          </a:p>
          <a:p>
            <a:pPr marL="285750" indent="-285750">
              <a:buFont typeface="Arial" panose="020B0604020202020204" pitchFamily="34" charset="0"/>
              <a:buChar char="•"/>
            </a:pPr>
            <a:endParaRPr lang="en-GB" dirty="0"/>
          </a:p>
        </p:txBody>
      </p:sp>
      <p:sp>
        <p:nvSpPr>
          <p:cNvPr id="3" name="TextBox 2">
            <a:extLst>
              <a:ext uri="{FF2B5EF4-FFF2-40B4-BE49-F238E27FC236}">
                <a16:creationId xmlns:a16="http://schemas.microsoft.com/office/drawing/2014/main" id="{B201E5C3-86A2-4DD1-B238-809862A9D90C}"/>
              </a:ext>
            </a:extLst>
          </p:cNvPr>
          <p:cNvSpPr txBox="1"/>
          <p:nvPr/>
        </p:nvSpPr>
        <p:spPr>
          <a:xfrm flipH="1">
            <a:off x="4865792" y="1749778"/>
            <a:ext cx="3318651" cy="461665"/>
          </a:xfrm>
          <a:prstGeom prst="rect">
            <a:avLst/>
          </a:prstGeom>
          <a:noFill/>
        </p:spPr>
        <p:txBody>
          <a:bodyPr wrap="square" rtlCol="0">
            <a:spAutoFit/>
          </a:bodyPr>
          <a:lstStyle/>
          <a:p>
            <a:r>
              <a:rPr lang="en-GB" sz="2400" dirty="0"/>
              <a:t>Our online learning:</a:t>
            </a:r>
          </a:p>
        </p:txBody>
      </p:sp>
    </p:spTree>
    <p:extLst>
      <p:ext uri="{BB962C8B-B14F-4D97-AF65-F5344CB8AC3E}">
        <p14:creationId xmlns:p14="http://schemas.microsoft.com/office/powerpoint/2010/main" val="1641691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28BCEC-A1F5-4475-A958-07707AA17CD9}"/>
              </a:ext>
            </a:extLst>
          </p:cNvPr>
          <p:cNvSpPr txBox="1"/>
          <p:nvPr/>
        </p:nvSpPr>
        <p:spPr>
          <a:xfrm>
            <a:off x="1783644" y="879215"/>
            <a:ext cx="9655325" cy="584775"/>
          </a:xfrm>
          <a:prstGeom prst="rect">
            <a:avLst/>
          </a:prstGeom>
          <a:noFill/>
        </p:spPr>
        <p:txBody>
          <a:bodyPr wrap="square" rtlCol="0">
            <a:spAutoFit/>
          </a:bodyPr>
          <a:lstStyle/>
          <a:p>
            <a:r>
              <a:rPr lang="en-US" sz="3200" dirty="0">
                <a:ln>
                  <a:solidFill>
                    <a:schemeClr val="tx1"/>
                  </a:solidFill>
                </a:ln>
                <a:solidFill>
                  <a:schemeClr val="bg1"/>
                </a:solidFill>
                <a:latin typeface="Comic Sans MS" panose="030F0702030302020204" pitchFamily="66" charset="0"/>
              </a:rPr>
              <a:t>Numeracy: Our Schedule for This Week</a:t>
            </a:r>
          </a:p>
        </p:txBody>
      </p:sp>
      <p:sp>
        <p:nvSpPr>
          <p:cNvPr id="4" name="TextBox 3">
            <a:extLst>
              <a:ext uri="{FF2B5EF4-FFF2-40B4-BE49-F238E27FC236}">
                <a16:creationId xmlns:a16="http://schemas.microsoft.com/office/drawing/2014/main" id="{2B9AC314-3C3E-47A2-BDD3-308E0853A419}"/>
              </a:ext>
            </a:extLst>
          </p:cNvPr>
          <p:cNvSpPr txBox="1"/>
          <p:nvPr/>
        </p:nvSpPr>
        <p:spPr>
          <a:xfrm>
            <a:off x="1365956" y="1636889"/>
            <a:ext cx="8973843" cy="3416320"/>
          </a:xfrm>
          <a:prstGeom prst="rect">
            <a:avLst/>
          </a:prstGeom>
          <a:noFill/>
        </p:spPr>
        <p:txBody>
          <a:bodyPr wrap="square" rtlCol="0">
            <a:spAutoFit/>
          </a:bodyPr>
          <a:lstStyle/>
          <a:p>
            <a:r>
              <a:rPr lang="en-GB" dirty="0"/>
              <a:t>This week is all about revising what we did in Term 1 (videos and links to support you will be shared on Teams)</a:t>
            </a:r>
          </a:p>
          <a:p>
            <a:r>
              <a:rPr lang="en-GB" dirty="0"/>
              <a:t>Everyday you are going to have a mental maths challenge plus a worksheet</a:t>
            </a:r>
          </a:p>
          <a:p>
            <a:r>
              <a:rPr lang="en-GB" dirty="0"/>
              <a:t>Things we are going to cover this week:</a:t>
            </a:r>
          </a:p>
          <a:p>
            <a:r>
              <a:rPr lang="en-GB" dirty="0"/>
              <a:t>The 4 operations- (+  -  x  ÷)</a:t>
            </a:r>
          </a:p>
          <a:p>
            <a:r>
              <a:rPr lang="en-GB" dirty="0"/>
              <a:t>Factors and Multiples</a:t>
            </a:r>
          </a:p>
          <a:p>
            <a:r>
              <a:rPr lang="en-GB" dirty="0"/>
              <a:t>Word Problems (using RUCSAC)</a:t>
            </a:r>
          </a:p>
          <a:p>
            <a:r>
              <a:rPr lang="en-GB" dirty="0"/>
              <a:t>Decimals</a:t>
            </a:r>
          </a:p>
          <a:p>
            <a:r>
              <a:rPr lang="en-GB" dirty="0"/>
              <a:t>Fractions </a:t>
            </a:r>
          </a:p>
          <a:p>
            <a:r>
              <a:rPr lang="en-GB" dirty="0"/>
              <a:t>Time</a:t>
            </a:r>
          </a:p>
          <a:p>
            <a:endParaRPr lang="en-GB" dirty="0"/>
          </a:p>
          <a:p>
            <a:r>
              <a:rPr lang="en-GB" dirty="0"/>
              <a:t>Remember – I am available from 1pm – 2pm for questions and for extra support </a:t>
            </a:r>
          </a:p>
        </p:txBody>
      </p:sp>
    </p:spTree>
    <p:extLst>
      <p:ext uri="{BB962C8B-B14F-4D97-AF65-F5344CB8AC3E}">
        <p14:creationId xmlns:p14="http://schemas.microsoft.com/office/powerpoint/2010/main" val="2305880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23">
            <a:extLst>
              <a:ext uri="{FF2B5EF4-FFF2-40B4-BE49-F238E27FC236}">
                <a16:creationId xmlns:a16="http://schemas.microsoft.com/office/drawing/2014/main" id="{6372B17F-E05A-4FF0-A294-A8F5052FE8CD}"/>
              </a:ext>
            </a:extLst>
          </p:cNvPr>
          <p:cNvSpPr txBox="1"/>
          <p:nvPr/>
        </p:nvSpPr>
        <p:spPr>
          <a:xfrm>
            <a:off x="1293494" y="202969"/>
            <a:ext cx="10029261" cy="1131207"/>
          </a:xfrm>
          <a:prstGeom prst="rect">
            <a:avLst/>
          </a:prstGeom>
          <a:solidFill>
            <a:schemeClr val="accent4">
              <a:lumMod val="40000"/>
              <a:lumOff val="6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lnSpc>
                <a:spcPct val="107000"/>
              </a:lnSpc>
              <a:spcAft>
                <a:spcPts val="800"/>
              </a:spcAft>
            </a:pPr>
            <a:r>
              <a:rPr lang="en-US" sz="1200" b="1" u="sng"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Literacy and English</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n-US" sz="1200" kern="1200" dirty="0">
                <a:solidFill>
                  <a:srgbClr val="000000"/>
                </a:solidFill>
                <a:effectLst/>
                <a:latin typeface="Comic Sans MS" panose="030F0702030302020204" pitchFamily="66" charset="0"/>
                <a:ea typeface="Times New Roman" panose="02020603050405020304" pitchFamily="18" charset="0"/>
                <a:cs typeface="Arial" panose="020B0604020202020204" pitchFamily="34" charset="0"/>
              </a:rPr>
              <a:t>Try to do some literacy activities every day. There is a Literacy ppt to support you </a:t>
            </a:r>
            <a:r>
              <a:rPr lang="en-US" sz="1200" kern="1200">
                <a:solidFill>
                  <a:srgbClr val="000000"/>
                </a:solidFill>
                <a:effectLst/>
                <a:latin typeface="Comic Sans MS" panose="030F0702030302020204" pitchFamily="66" charset="0"/>
                <a:ea typeface="Times New Roman" panose="02020603050405020304" pitchFamily="18" charset="0"/>
                <a:cs typeface="Arial" panose="020B0604020202020204" pitchFamily="34" charset="0"/>
              </a:rPr>
              <a:t>with your work </a:t>
            </a:r>
            <a:endParaRPr lang="en-GB" sz="1200" dirty="0">
              <a:effectLst/>
              <a:latin typeface="Times New Roman" panose="02020603050405020304" pitchFamily="18" charset="0"/>
              <a:ea typeface="Times New Roman" panose="02020603050405020304" pitchFamily="18" charset="0"/>
            </a:endParaRPr>
          </a:p>
          <a:p>
            <a:pPr marL="457200"/>
            <a:r>
              <a:rPr lang="en-US" sz="1200" kern="1200" dirty="0">
                <a:solidFill>
                  <a:srgbClr val="000000"/>
                </a:solidFill>
                <a:effectLst/>
                <a:latin typeface="Comic Sans MS" panose="030F0702030302020204" pitchFamily="66" charset="0"/>
                <a:ea typeface="Times New Roman" panose="02020603050405020304" pitchFamily="18" charset="0"/>
                <a:cs typeface="Arial" panose="020B0604020202020204" pitchFamily="34" charset="0"/>
              </a:rPr>
              <a:t>Ask your parents to please register for a free account on </a:t>
            </a:r>
            <a:r>
              <a:rPr lang="en-US" sz="1200" u="sng" kern="1200" dirty="0">
                <a:solidFill>
                  <a:srgbClr val="0000FF"/>
                </a:solidFill>
                <a:effectLst/>
                <a:latin typeface="Comic Sans MS" panose="030F0702030302020204" pitchFamily="66" charset="0"/>
                <a:ea typeface="Times New Roman" panose="02020603050405020304" pitchFamily="18" charset="0"/>
                <a:cs typeface="Arial" panose="020B0604020202020204" pitchFamily="34" charset="0"/>
                <a:hlinkClick r:id="rId3"/>
              </a:rPr>
              <a:t>www.oxfordowl.co.uk</a:t>
            </a:r>
            <a:r>
              <a:rPr lang="en-US" sz="1200" kern="1200" dirty="0">
                <a:solidFill>
                  <a:srgbClr val="000000"/>
                </a:solidFill>
                <a:effectLst/>
                <a:latin typeface="Comic Sans MS" panose="030F0702030302020204" pitchFamily="66" charset="0"/>
                <a:ea typeface="Times New Roman" panose="02020603050405020304" pitchFamily="18" charset="0"/>
                <a:cs typeface="Arial" panose="020B0604020202020204" pitchFamily="34" charset="0"/>
              </a:rPr>
              <a:t>.</a:t>
            </a:r>
            <a:endParaRPr lang="en-GB" sz="1200" dirty="0">
              <a:effectLst/>
              <a:latin typeface="Times New Roman" panose="02020603050405020304" pitchFamily="18" charset="0"/>
              <a:ea typeface="Times New Roman" panose="02020603050405020304" pitchFamily="18" charset="0"/>
            </a:endParaRPr>
          </a:p>
          <a:p>
            <a:pPr marL="457200"/>
            <a:r>
              <a:rPr lang="en-US" sz="1200" kern="1200" dirty="0">
                <a:solidFill>
                  <a:srgbClr val="000000"/>
                </a:solidFill>
                <a:effectLst/>
                <a:latin typeface="Comic Sans MS" panose="030F0702030302020204" pitchFamily="66" charset="0"/>
                <a:ea typeface="Times New Roman" panose="02020603050405020304" pitchFamily="18" charset="0"/>
                <a:cs typeface="Arial" panose="020B0604020202020204" pitchFamily="34" charset="0"/>
              </a:rPr>
              <a:t>I will set out additional tasks in the boxes below that you can try.</a:t>
            </a:r>
            <a:endParaRPr lang="en-GB" sz="1200" dirty="0">
              <a:effectLst/>
              <a:latin typeface="Times New Roman" panose="02020603050405020304" pitchFamily="18" charset="0"/>
              <a:ea typeface="Times New Roman" panose="02020603050405020304" pitchFamily="18" charset="0"/>
            </a:endParaRPr>
          </a:p>
          <a:p>
            <a:pPr marL="457200"/>
            <a:r>
              <a:rPr lang="en-GB" sz="1200" dirty="0">
                <a:effectLst/>
                <a:latin typeface="Comic Sans MS" panose="030F0702030302020204" pitchFamily="66"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p:txBody>
      </p:sp>
      <p:sp>
        <p:nvSpPr>
          <p:cNvPr id="5" name="TextBox 25">
            <a:extLst>
              <a:ext uri="{FF2B5EF4-FFF2-40B4-BE49-F238E27FC236}">
                <a16:creationId xmlns:a16="http://schemas.microsoft.com/office/drawing/2014/main" id="{5867E05C-36E7-41B7-A814-6A757D972326}"/>
              </a:ext>
            </a:extLst>
          </p:cNvPr>
          <p:cNvSpPr txBox="1"/>
          <p:nvPr/>
        </p:nvSpPr>
        <p:spPr>
          <a:xfrm>
            <a:off x="1093293" y="1450079"/>
            <a:ext cx="4670425" cy="1724731"/>
          </a:xfrm>
          <a:prstGeom prst="roundRect">
            <a:avLst/>
          </a:prstGeom>
          <a:solidFill>
            <a:schemeClr val="accent4">
              <a:lumMod val="40000"/>
              <a:lumOff val="60000"/>
            </a:schemeClr>
          </a:solidFill>
          <a:ln w="28575" cap="rnd" cmpd="sng">
            <a:solidFill>
              <a:schemeClr val="tx1"/>
            </a:solidFill>
          </a:ln>
          <a:scene3d>
            <a:camera prst="orthographicFront"/>
            <a:lightRig rig="threePt" dir="t"/>
          </a:scene3d>
          <a:sp3d>
            <a:bevelT/>
            <a:bevelB/>
          </a:sp3d>
        </p:spPr>
        <p:txBody>
          <a:bodyPr wrap="square" rtlCol="0">
            <a:noAutofit/>
          </a:bodyPr>
          <a:lstStyle/>
          <a:p>
            <a:pPr algn="ctr">
              <a:lnSpc>
                <a:spcPct val="107000"/>
              </a:lnSpc>
              <a:spcAft>
                <a:spcPts val="800"/>
              </a:spcAft>
            </a:pPr>
            <a:r>
              <a:rPr lang="en-US" sz="1400" b="1" u="sng"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Reading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I suggest that you try to read a book for half hour every day.  During reading try to predict what will happen next in your story.(I am going to share a worksheet that would help you with this activity). If you come across words you do not know look up their meaning in a dictionary and try to write a sentence with the new word in it.  There is also a reading comprehension in Literacy ppt.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dirty="0">
                <a:effectLst/>
                <a:latin typeface="Comic Sans MS" panose="030F0702030302020204" pitchFamily="66" charset="0"/>
                <a:ea typeface="Times New Roman" panose="02020603050405020304" pitchFamily="18"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28">
            <a:extLst>
              <a:ext uri="{FF2B5EF4-FFF2-40B4-BE49-F238E27FC236}">
                <a16:creationId xmlns:a16="http://schemas.microsoft.com/office/drawing/2014/main" id="{69667B7B-6A76-4E31-BC0F-37D8745AC9DD}"/>
              </a:ext>
            </a:extLst>
          </p:cNvPr>
          <p:cNvSpPr txBox="1"/>
          <p:nvPr/>
        </p:nvSpPr>
        <p:spPr>
          <a:xfrm>
            <a:off x="1321433" y="3429000"/>
            <a:ext cx="4236085" cy="2455708"/>
          </a:xfrm>
          <a:prstGeom prst="roundRect">
            <a:avLst/>
          </a:prstGeom>
          <a:solidFill>
            <a:schemeClr val="accent4">
              <a:lumMod val="40000"/>
              <a:lumOff val="6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lnSpc>
                <a:spcPct val="107000"/>
              </a:lnSpc>
              <a:spcAft>
                <a:spcPts val="800"/>
              </a:spcAft>
            </a:pPr>
            <a:r>
              <a:rPr lang="en-US" sz="1200" b="1" u="sng" dirty="0">
                <a:effectLst/>
                <a:latin typeface="Comic Sans MS" panose="030F0702030302020204" pitchFamily="66" charset="0"/>
                <a:ea typeface="Calibri" panose="020F0502020204030204" pitchFamily="34" charset="0"/>
                <a:cs typeface="Times New Roman" panose="02020603050405020304" pitchFamily="18" charset="0"/>
              </a:rPr>
              <a:t>Listening and Talking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omic Sans MS" panose="030F0702030302020204" pitchFamily="66" charset="0"/>
                <a:ea typeface="Calibri" panose="020F0502020204030204" pitchFamily="34" charset="0"/>
                <a:cs typeface="Times New Roman" panose="02020603050405020304" pitchFamily="18" charset="0"/>
              </a:rPr>
              <a:t>There </a:t>
            </a:r>
            <a:r>
              <a:rPr lang="en-US" sz="1100" dirty="0">
                <a:latin typeface="Comic Sans MS" panose="030F0702030302020204" pitchFamily="66" charset="0"/>
                <a:ea typeface="Calibri" panose="020F0502020204030204" pitchFamily="34" charset="0"/>
                <a:cs typeface="Times New Roman" panose="02020603050405020304" pitchFamily="18" charset="0"/>
              </a:rPr>
              <a:t>are listening and talking activities for RE and Science. However we can utilize our direct learning session 1pm – 2pm for our listening and talking session.</a:t>
            </a:r>
          </a:p>
          <a:p>
            <a:pPr>
              <a:lnSpc>
                <a:spcPct val="107000"/>
              </a:lnSpc>
              <a:spcAft>
                <a:spcPts val="800"/>
              </a:spcAft>
            </a:pPr>
            <a:r>
              <a:rPr lang="en-US" sz="1100" dirty="0">
                <a:effectLst/>
                <a:latin typeface="Comic Sans MS" panose="030F0702030302020204" pitchFamily="66" charset="0"/>
                <a:ea typeface="Calibri" panose="020F0502020204030204" pitchFamily="34" charset="0"/>
                <a:cs typeface="Times New Roman" panose="02020603050405020304" pitchFamily="18" charset="0"/>
              </a:rPr>
              <a:t>Try and watch </a:t>
            </a:r>
            <a:r>
              <a:rPr lang="en-US" sz="1100" dirty="0" err="1">
                <a:effectLst/>
                <a:latin typeface="Comic Sans MS" panose="030F0702030302020204" pitchFamily="66" charset="0"/>
                <a:ea typeface="Calibri" panose="020F0502020204030204" pitchFamily="34" charset="0"/>
                <a:cs typeface="Times New Roman" panose="02020603050405020304" pitchFamily="18" charset="0"/>
              </a:rPr>
              <a:t>Newround</a:t>
            </a:r>
            <a:r>
              <a:rPr lang="en-US" sz="1100" dirty="0">
                <a:effectLst/>
                <a:latin typeface="Comic Sans MS" panose="030F0702030302020204" pitchFamily="66" charset="0"/>
                <a:ea typeface="Calibri" panose="020F0502020204030204" pitchFamily="34" charset="0"/>
                <a:cs typeface="Times New Roman" panose="02020603050405020304" pitchFamily="18" charset="0"/>
              </a:rPr>
              <a:t> and still contribute to our Padlet and our class blog</a:t>
            </a:r>
            <a:r>
              <a:rPr lang="en-US" sz="1100" dirty="0">
                <a:latin typeface="Comic Sans MS" panose="030F0702030302020204" pitchFamily="66" charset="0"/>
                <a:ea typeface="Calibri" panose="020F0502020204030204" pitchFamily="34" charset="0"/>
                <a:cs typeface="Times New Roman" panose="02020603050405020304" pitchFamily="18" charset="0"/>
              </a:rPr>
              <a:t>. ( More instructions and a reminder of this will be given when we have our face to face meeting at 1pm ) Remember when commenting on our Padlet write your names and write sensible comments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29">
            <a:extLst>
              <a:ext uri="{FF2B5EF4-FFF2-40B4-BE49-F238E27FC236}">
                <a16:creationId xmlns:a16="http://schemas.microsoft.com/office/drawing/2014/main" id="{5DE6D758-A787-410E-B5A9-1F73C6E8029F}"/>
              </a:ext>
            </a:extLst>
          </p:cNvPr>
          <p:cNvSpPr txBox="1"/>
          <p:nvPr/>
        </p:nvSpPr>
        <p:spPr>
          <a:xfrm>
            <a:off x="5893188" y="1549047"/>
            <a:ext cx="4559935" cy="3974777"/>
          </a:xfrm>
          <a:prstGeom prst="roundRect">
            <a:avLst/>
          </a:prstGeom>
          <a:solidFill>
            <a:schemeClr val="accent4">
              <a:lumMod val="40000"/>
              <a:lumOff val="6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lnSpc>
                <a:spcPct val="107000"/>
              </a:lnSpc>
              <a:spcAft>
                <a:spcPts val="800"/>
              </a:spcAft>
            </a:pPr>
            <a:r>
              <a:rPr lang="en-US" sz="1400" b="1" u="sng"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Writing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I suggest that you try to practice your writing. </a:t>
            </a:r>
          </a:p>
          <a:p>
            <a:pPr>
              <a:lnSpc>
                <a:spcPct val="107000"/>
              </a:lnSpc>
              <a:spcAft>
                <a:spcPts val="800"/>
              </a:spcAft>
            </a:pPr>
            <a:r>
              <a:rPr lang="en-US" sz="1100" dirty="0">
                <a:solidFill>
                  <a:srgbClr val="000000"/>
                </a:solidFill>
                <a:latin typeface="Comic Sans MS" panose="030F0702030302020204" pitchFamily="66" charset="0"/>
                <a:ea typeface="Calibri" panose="020F0502020204030204" pitchFamily="34" charset="0"/>
                <a:cs typeface="Arial" panose="020B0604020202020204" pitchFamily="34" charset="0"/>
              </a:rPr>
              <a:t>2 options this week:</a:t>
            </a:r>
            <a:r>
              <a:rPr lang="en-US" sz="11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 </a:t>
            </a:r>
          </a:p>
          <a:p>
            <a:pPr>
              <a:lnSpc>
                <a:spcPct val="107000"/>
              </a:lnSpc>
              <a:spcAft>
                <a:spcPts val="800"/>
              </a:spcAft>
            </a:pPr>
            <a:r>
              <a:rPr lang="en-US" sz="11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You could write a review of the book you are reading.</a:t>
            </a:r>
          </a:p>
          <a:p>
            <a:pPr>
              <a:lnSpc>
                <a:spcPct val="107000"/>
              </a:lnSpc>
              <a:spcAft>
                <a:spcPts val="800"/>
              </a:spcAft>
            </a:pPr>
            <a:r>
              <a:rPr lang="en-US" sz="1100" dirty="0">
                <a:solidFill>
                  <a:srgbClr val="000000"/>
                </a:solidFill>
                <a:latin typeface="Comic Sans MS" panose="030F0702030302020204" pitchFamily="66" charset="0"/>
                <a:ea typeface="Calibri" panose="020F0502020204030204" pitchFamily="34" charset="0"/>
                <a:cs typeface="Arial" panose="020B0604020202020204" pitchFamily="34" charset="0"/>
              </a:rPr>
              <a:t>You could write about your resolutions or plans for 2021</a:t>
            </a:r>
            <a:r>
              <a:rPr lang="en-US" sz="11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 </a:t>
            </a:r>
          </a:p>
          <a:p>
            <a:pPr>
              <a:lnSpc>
                <a:spcPct val="107000"/>
              </a:lnSpc>
              <a:spcAft>
                <a:spcPts val="800"/>
              </a:spcAft>
            </a:pPr>
            <a:r>
              <a:rPr lang="en-US" sz="11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Go back to what you have written the next day and edit your work.  </a:t>
            </a:r>
          </a:p>
          <a:p>
            <a:pPr>
              <a:lnSpc>
                <a:spcPct val="107000"/>
              </a:lnSpc>
              <a:spcAft>
                <a:spcPts val="800"/>
              </a:spcAft>
            </a:pPr>
            <a:r>
              <a:rPr lang="en-US" sz="11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Things to check when editing: </a:t>
            </a:r>
            <a:r>
              <a:rPr lang="en-US" sz="1100" dirty="0">
                <a:solidFill>
                  <a:srgbClr val="000000"/>
                </a:solidFill>
                <a:latin typeface="Comic Sans MS" panose="030F0702030302020204" pitchFamily="66" charset="0"/>
                <a:ea typeface="Calibri" panose="020F0502020204030204" pitchFamily="34" charset="0"/>
                <a:cs typeface="Arial" panose="020B0604020202020204" pitchFamily="34" charset="0"/>
              </a:rPr>
              <a:t>Spelling, Punctuation</a:t>
            </a:r>
          </a:p>
          <a:p>
            <a:pPr>
              <a:lnSpc>
                <a:spcPct val="107000"/>
              </a:lnSpc>
              <a:spcAft>
                <a:spcPts val="800"/>
              </a:spcAft>
            </a:pPr>
            <a:r>
              <a:rPr lang="en-US" sz="11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Can you identify the different types of word you have used, verbs, nouns, adjectives etc. highlight the different types of words.  </a:t>
            </a:r>
            <a:r>
              <a:rPr lang="en-US" sz="1100" b="1"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Look for </a:t>
            </a:r>
            <a:r>
              <a:rPr lang="en-US" sz="1100" b="1" kern="1200" dirty="0" err="1">
                <a:solidFill>
                  <a:srgbClr val="000000"/>
                </a:solidFill>
                <a:effectLst/>
                <a:latin typeface="Comic Sans MS" panose="030F0702030302020204" pitchFamily="66" charset="0"/>
                <a:ea typeface="Calibri" panose="020F0502020204030204" pitchFamily="34" charset="0"/>
                <a:cs typeface="Arial" panose="020B0604020202020204" pitchFamily="34" charset="0"/>
              </a:rPr>
              <a:t>similies</a:t>
            </a:r>
            <a:r>
              <a:rPr lang="en-US" sz="1100" b="1"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 Make a note of some of these you could use them in your own writing.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b="1"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681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19">
            <a:extLst>
              <a:ext uri="{FF2B5EF4-FFF2-40B4-BE49-F238E27FC236}">
                <a16:creationId xmlns:a16="http://schemas.microsoft.com/office/drawing/2014/main" id="{41895B2B-F7E2-4A05-9356-17028B651946}"/>
              </a:ext>
            </a:extLst>
          </p:cNvPr>
          <p:cNvSpPr txBox="1"/>
          <p:nvPr/>
        </p:nvSpPr>
        <p:spPr>
          <a:xfrm>
            <a:off x="1294200" y="185808"/>
            <a:ext cx="4410710" cy="3460503"/>
          </a:xfrm>
          <a:prstGeom prst="roundRect">
            <a:avLst/>
          </a:prstGeom>
          <a:solidFill>
            <a:schemeClr val="accent4">
              <a:lumMod val="60000"/>
              <a:lumOff val="40000"/>
            </a:schemeClr>
          </a:solidFill>
          <a:ln w="28575" cap="rnd" cmpd="sng">
            <a:solidFill>
              <a:schemeClr val="tx1"/>
            </a:solidFill>
          </a:ln>
          <a:scene3d>
            <a:camera prst="orthographicFront"/>
            <a:lightRig rig="threePt" dir="t"/>
          </a:scene3d>
          <a:sp3d>
            <a:bevelT/>
            <a:bevelB/>
          </a:sp3d>
        </p:spPr>
        <p:txBody>
          <a:bodyPr wrap="square" rtlCol="0">
            <a:noAutofit/>
          </a:bodyPr>
          <a:lstStyle/>
          <a:p>
            <a:pPr algn="ctr">
              <a:lnSpc>
                <a:spcPct val="107000"/>
              </a:lnSpc>
              <a:spcAft>
                <a:spcPts val="800"/>
              </a:spcAft>
            </a:pPr>
            <a:r>
              <a:rPr lang="en-US" sz="1400" b="1" u="sng"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R.E.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dirty="0">
                <a:latin typeface="Comic Sans MS" panose="030F0702030302020204" pitchFamily="66" charset="0"/>
                <a:ea typeface="Calibri" panose="020F0502020204030204" pitchFamily="34" charset="0"/>
                <a:cs typeface="Times New Roman" panose="02020603050405020304" pitchFamily="18" charset="0"/>
              </a:rPr>
              <a:t>Last week it was Epiphany. This feast is celebrated in different ways in several countries. Some countries like Italy have a legend attached to this </a:t>
            </a:r>
            <a:r>
              <a:rPr lang="en-GB" sz="1100" dirty="0" err="1">
                <a:latin typeface="Comic Sans MS" panose="030F0702030302020204" pitchFamily="66" charset="0"/>
                <a:ea typeface="Calibri" panose="020F0502020204030204" pitchFamily="34" charset="0"/>
                <a:cs typeface="Times New Roman" panose="02020603050405020304" pitchFamily="18" charset="0"/>
              </a:rPr>
              <a:t>feast.In</a:t>
            </a:r>
            <a:r>
              <a:rPr lang="en-GB" sz="1100" dirty="0">
                <a:latin typeface="Comic Sans MS" panose="030F0702030302020204" pitchFamily="66" charset="0"/>
                <a:ea typeface="Calibri" panose="020F0502020204030204" pitchFamily="34" charset="0"/>
                <a:cs typeface="Times New Roman" panose="02020603050405020304" pitchFamily="18" charset="0"/>
              </a:rPr>
              <a:t> Malta when I was a little girl, I used to go round all my aunties and uncles and I was given presents such as money, oranges and nuts. I have searched a few videos on this feast, watch them. After watching them share on Teams how this feast is celebrated in other countries not mentioned in these videos. </a:t>
            </a:r>
          </a:p>
          <a:p>
            <a:pPr>
              <a:lnSpc>
                <a:spcPct val="107000"/>
              </a:lnSpc>
              <a:spcAft>
                <a:spcPts val="800"/>
              </a:spcAft>
            </a:pPr>
            <a:r>
              <a:rPr lang="en-GB" sz="1100" dirty="0">
                <a:latin typeface="Comic Sans MS" panose="030F0702030302020204" pitchFamily="66" charset="0"/>
                <a:ea typeface="Calibri" panose="020F0502020204030204" pitchFamily="34" charset="0"/>
                <a:cs typeface="Times New Roman" panose="02020603050405020304" pitchFamily="18" charset="0"/>
              </a:rPr>
              <a:t>Here are links of different videos:</a:t>
            </a:r>
          </a:p>
          <a:p>
            <a:pPr>
              <a:lnSpc>
                <a:spcPct val="107000"/>
              </a:lnSpc>
              <a:spcAft>
                <a:spcPts val="800"/>
              </a:spcAft>
            </a:pPr>
            <a:r>
              <a:rPr lang="en-GB" sz="1100" dirty="0">
                <a:latin typeface="Comic Sans MS" panose="030F0702030302020204" pitchFamily="66" charset="0"/>
                <a:ea typeface="Calibri" panose="020F0502020204030204" pitchFamily="34" charset="0"/>
                <a:cs typeface="Times New Roman" panose="02020603050405020304" pitchFamily="18" charset="0"/>
                <a:hlinkClick r:id="rId3"/>
              </a:rPr>
              <a:t>https://www.youtube.com/watch?v=VySzDA07N-c</a:t>
            </a:r>
            <a:endParaRPr lang="en-GB" sz="1100" dirty="0">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800"/>
              </a:spcAft>
            </a:pPr>
            <a:r>
              <a:rPr lang="en-GB" sz="1100" dirty="0">
                <a:latin typeface="Comic Sans MS" panose="030F0702030302020204" pitchFamily="66" charset="0"/>
                <a:ea typeface="Calibri" panose="020F0502020204030204" pitchFamily="34" charset="0"/>
                <a:cs typeface="Times New Roman" panose="02020603050405020304" pitchFamily="18" charset="0"/>
                <a:hlinkClick r:id="rId4"/>
              </a:rPr>
              <a:t>https://www.youtube.com/watch?v=z-rXCPEQeA0</a:t>
            </a:r>
            <a:r>
              <a:rPr lang="en-GB" sz="1100" dirty="0">
                <a:latin typeface="Comic Sans MS" panose="030F0702030302020204" pitchFamily="66" charset="0"/>
                <a:ea typeface="Calibri" panose="020F0502020204030204" pitchFamily="34" charset="0"/>
                <a:cs typeface="Times New Roman" panose="02020603050405020304" pitchFamily="18" charset="0"/>
              </a:rPr>
              <a:t> </a:t>
            </a:r>
          </a:p>
          <a:p>
            <a:pPr>
              <a:lnSpc>
                <a:spcPct val="107000"/>
              </a:lnSpc>
              <a:spcAft>
                <a:spcPts val="800"/>
              </a:spcAft>
            </a:pPr>
            <a:r>
              <a:rPr lang="en-GB" sz="1100" dirty="0">
                <a:latin typeface="Comic Sans MS" panose="030F0702030302020204" pitchFamily="66" charset="0"/>
                <a:ea typeface="Calibri" panose="020F0502020204030204" pitchFamily="34" charset="0"/>
                <a:cs typeface="Times New Roman" panose="02020603050405020304" pitchFamily="18" charset="0"/>
                <a:hlinkClick r:id="rId5"/>
              </a:rPr>
              <a:t>https://www.youtube.com/watch?v=CQeBQOvXcQk&amp;t=21s</a:t>
            </a:r>
            <a:endParaRPr lang="en-GB" sz="1100" dirty="0">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800"/>
              </a:spcAft>
            </a:pPr>
            <a:endParaRPr lang="en-GB" sz="1100" dirty="0">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800"/>
              </a:spcAft>
            </a:pPr>
            <a:endParaRPr lang="en-GB" sz="1100" dirty="0">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800"/>
              </a:spcAft>
            </a:pPr>
            <a:r>
              <a:rPr lang="en-GB" sz="1100" dirty="0">
                <a:latin typeface="Comic Sans MS" panose="030F0702030302020204" pitchFamily="66" charset="0"/>
                <a:ea typeface="Calibri" panose="020F0502020204030204" pitchFamily="34" charset="0"/>
                <a:cs typeface="Times New Roman" panose="02020603050405020304" pitchFamily="18" charset="0"/>
              </a:rPr>
              <a:t> </a:t>
            </a:r>
          </a:p>
          <a:p>
            <a:pPr>
              <a:lnSpc>
                <a:spcPct val="107000"/>
              </a:lnSpc>
              <a:spcAft>
                <a:spcPts val="800"/>
              </a:spcAft>
            </a:pPr>
            <a:endParaRPr lang="en-GB" sz="1100" dirty="0">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n-IE" sz="1100" kern="1200"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457200"/>
            <a:r>
              <a:rPr lang="en-IE" sz="1100" kern="1200"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457200"/>
            <a:r>
              <a:rPr lang="en-GB" sz="1100" dirty="0">
                <a:effectLst/>
                <a:latin typeface="Comic Sans MS" panose="030F0702030302020204" pitchFamily="66"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p:txBody>
      </p:sp>
      <p:sp>
        <p:nvSpPr>
          <p:cNvPr id="6" name="TextBox 24">
            <a:extLst>
              <a:ext uri="{FF2B5EF4-FFF2-40B4-BE49-F238E27FC236}">
                <a16:creationId xmlns:a16="http://schemas.microsoft.com/office/drawing/2014/main" id="{BAC0C807-42CD-4B0E-8384-D06A0465AC3F}"/>
              </a:ext>
            </a:extLst>
          </p:cNvPr>
          <p:cNvSpPr txBox="1"/>
          <p:nvPr/>
        </p:nvSpPr>
        <p:spPr>
          <a:xfrm>
            <a:off x="5855159" y="185808"/>
            <a:ext cx="5456308" cy="3834667"/>
          </a:xfrm>
          <a:prstGeom prst="roundRect">
            <a:avLst/>
          </a:prstGeom>
          <a:solidFill>
            <a:srgbClr val="99FF66"/>
          </a:solidFill>
          <a:ln w="28575" cap="rnd" cmpd="sng">
            <a:solidFill>
              <a:schemeClr val="tx1"/>
            </a:solidFill>
          </a:ln>
          <a:scene3d>
            <a:camera prst="orthographicFront"/>
            <a:lightRig rig="threePt" dir="t"/>
          </a:scene3d>
          <a:sp3d>
            <a:bevelT/>
            <a:bevelB/>
          </a:sp3d>
        </p:spPr>
        <p:txBody>
          <a:bodyPr wrap="square" rtlCol="0">
            <a:spAutoFit/>
          </a:bodyPr>
          <a:lstStyle/>
          <a:p>
            <a:pPr algn="ctr">
              <a:lnSpc>
                <a:spcPct val="107000"/>
              </a:lnSpc>
              <a:spcAft>
                <a:spcPts val="800"/>
              </a:spcAft>
            </a:pPr>
            <a:r>
              <a:rPr lang="en-US" sz="1400" b="1" u="sng"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Health and Wellbeing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100" dirty="0">
                <a:solidFill>
                  <a:srgbClr val="000000"/>
                </a:solidFill>
                <a:latin typeface="Comic Sans MS" panose="030F0702030302020204" pitchFamily="66" charset="0"/>
                <a:ea typeface="Calibri" panose="020F0502020204030204" pitchFamily="34" charset="0"/>
                <a:cs typeface="Arial" panose="020B0604020202020204" pitchFamily="34" charset="0"/>
              </a:rPr>
              <a:t>We are again in a Lockdown, most of us have not been able to meet our family and friends over the holidays!! Schools are now closed and we are back to digital learning !! It is my first experience of delivering lessons online! I am quite nervous and a bit sad that I am not meeting you all in person. I am missing our classroom and our classroom chats. </a:t>
            </a:r>
          </a:p>
          <a:p>
            <a:pPr>
              <a:lnSpc>
                <a:spcPct val="107000"/>
              </a:lnSpc>
              <a:spcAft>
                <a:spcPts val="800"/>
              </a:spcAft>
            </a:pPr>
            <a:r>
              <a:rPr lang="en-IE" sz="11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Let us meet on Teams starting Monday the 11</a:t>
            </a:r>
            <a:r>
              <a:rPr lang="en-IE" sz="1100" baseline="300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th</a:t>
            </a:r>
            <a:r>
              <a:rPr lang="en-IE" sz="11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 @1pm ( I hope by that time you will all be up</a:t>
            </a:r>
            <a:r>
              <a:rPr lang="en-IE" sz="1100" dirty="0">
                <a:solidFill>
                  <a:srgbClr val="000000"/>
                </a:solidFill>
                <a:latin typeface="Comic Sans MS" panose="030F0702030302020204" pitchFamily="66" charset="0"/>
                <a:ea typeface="Calibri" panose="020F0502020204030204" pitchFamily="34" charset="0"/>
                <a:cs typeface="Arial" panose="020B0604020202020204" pitchFamily="34" charset="0"/>
              </a:rPr>
              <a:t>!) and we can first see how we are feeling, how are holidays been and what we all want to achieve from this digital learning experience. </a:t>
            </a:r>
          </a:p>
          <a:p>
            <a:pPr>
              <a:lnSpc>
                <a:spcPct val="107000"/>
              </a:lnSpc>
              <a:spcAft>
                <a:spcPts val="800"/>
              </a:spcAft>
            </a:pPr>
            <a:r>
              <a:rPr lang="en-IE" sz="11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If you cannot </a:t>
            </a:r>
            <a:r>
              <a:rPr lang="en-IE" sz="1100" dirty="0">
                <a:solidFill>
                  <a:srgbClr val="000000"/>
                </a:solidFill>
                <a:latin typeface="Comic Sans MS" panose="030F0702030302020204" pitchFamily="66" charset="0"/>
                <a:ea typeface="Calibri" panose="020F0502020204030204" pitchFamily="34" charset="0"/>
                <a:cs typeface="Arial" panose="020B0604020202020204" pitchFamily="34" charset="0"/>
              </a:rPr>
              <a:t>connect at 1pm send a message on our chat. </a:t>
            </a:r>
          </a:p>
          <a:p>
            <a:pPr>
              <a:lnSpc>
                <a:spcPct val="107000"/>
              </a:lnSpc>
              <a:spcAft>
                <a:spcPts val="800"/>
              </a:spcAft>
            </a:pPr>
            <a:r>
              <a:rPr lang="en-IE" sz="11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You could also start your own reflections and goals journals at home just like we used to do in</a:t>
            </a:r>
            <a:r>
              <a:rPr lang="en-IE" sz="1100" dirty="0">
                <a:solidFill>
                  <a:srgbClr val="000000"/>
                </a:solidFill>
                <a:latin typeface="Comic Sans MS" panose="030F0702030302020204" pitchFamily="66" charset="0"/>
                <a:ea typeface="Calibri" panose="020F0502020204030204" pitchFamily="34" charset="0"/>
                <a:cs typeface="Arial" panose="020B0604020202020204" pitchFamily="34" charset="0"/>
              </a:rPr>
              <a:t> the classroom and see if we can reach our goals.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22">
            <a:extLst>
              <a:ext uri="{FF2B5EF4-FFF2-40B4-BE49-F238E27FC236}">
                <a16:creationId xmlns:a16="http://schemas.microsoft.com/office/drawing/2014/main" id="{096DB1E9-EC31-433D-9B3B-194B6CAA336B}"/>
              </a:ext>
            </a:extLst>
          </p:cNvPr>
          <p:cNvSpPr txBox="1"/>
          <p:nvPr/>
        </p:nvSpPr>
        <p:spPr>
          <a:xfrm>
            <a:off x="1294200" y="4020475"/>
            <a:ext cx="4560959" cy="1787525"/>
          </a:xfrm>
          <a:prstGeom prst="roundRect">
            <a:avLst/>
          </a:prstGeom>
          <a:solidFill>
            <a:srgbClr val="33CCFF"/>
          </a:solidFill>
          <a:ln w="28575" cap="rnd" cmpd="sng">
            <a:solidFill>
              <a:schemeClr val="tx1"/>
            </a:solidFill>
          </a:ln>
          <a:scene3d>
            <a:camera prst="orthographicFront"/>
            <a:lightRig rig="threePt" dir="t"/>
          </a:scene3d>
          <a:sp3d>
            <a:bevelT/>
            <a:bevelB/>
          </a:sp3d>
        </p:spPr>
        <p:txBody>
          <a:bodyPr wrap="square" rtlCol="0">
            <a:noAutofit/>
          </a:bodyPr>
          <a:lstStyle/>
          <a:p>
            <a:pPr algn="ctr">
              <a:lnSpc>
                <a:spcPct val="107000"/>
              </a:lnSpc>
              <a:spcAft>
                <a:spcPts val="800"/>
              </a:spcAft>
            </a:pPr>
            <a:r>
              <a:rPr lang="en-US" sz="1400" b="1" u="sng"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ART </a:t>
            </a:r>
          </a:p>
          <a:p>
            <a:pPr algn="ctr">
              <a:lnSpc>
                <a:spcPct val="107000"/>
              </a:lnSpc>
              <a:spcAft>
                <a:spcPts val="800"/>
              </a:spcAft>
            </a:pPr>
            <a:r>
              <a:rPr lang="en-US" sz="1400" dirty="0">
                <a:solidFill>
                  <a:srgbClr val="000000"/>
                </a:solidFill>
                <a:latin typeface="Comic Sans MS" panose="030F0702030302020204" pitchFamily="66" charset="0"/>
                <a:ea typeface="Calibri" panose="020F0502020204030204" pitchFamily="34" charset="0"/>
                <a:cs typeface="Arial" panose="020B0604020202020204" pitchFamily="34" charset="0"/>
              </a:rPr>
              <a:t>Lets doodle our 2020 watch the video through the link provided and try and make your own doodle project about your experiences of 2020</a:t>
            </a:r>
            <a:endParaRPr lang="en-US" sz="14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endParaRPr>
          </a:p>
          <a:p>
            <a:pPr algn="ctr">
              <a:lnSpc>
                <a:spcPct val="107000"/>
              </a:lnSpc>
              <a:spcAft>
                <a:spcPts val="800"/>
              </a:spcAft>
            </a:pPr>
            <a:endParaRPr lang="en-US" sz="1400" b="1" u="sng" dirty="0">
              <a:solidFill>
                <a:srgbClr val="000000"/>
              </a:solidFill>
              <a:latin typeface="Comic Sans MS" panose="030F0702030302020204" pitchFamily="66" charset="0"/>
              <a:ea typeface="Calibri" panose="020F0502020204030204" pitchFamily="34" charset="0"/>
              <a:cs typeface="Arial" panose="020B0604020202020204" pitchFamily="34" charset="0"/>
            </a:endParaRPr>
          </a:p>
          <a:p>
            <a:pPr algn="ctr">
              <a:lnSpc>
                <a:spcPct val="107000"/>
              </a:lnSpc>
              <a:spcAft>
                <a:spcPts val="800"/>
              </a:spcAft>
            </a:pPr>
            <a:r>
              <a:rPr lang="en-US" sz="1400" b="1" u="sng"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https://youtu.be/vMVj79Tr600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22">
            <a:extLst>
              <a:ext uri="{FF2B5EF4-FFF2-40B4-BE49-F238E27FC236}">
                <a16:creationId xmlns:a16="http://schemas.microsoft.com/office/drawing/2014/main" id="{AC5253C2-F0CD-41A9-902F-D00BE2D4F32D}"/>
              </a:ext>
            </a:extLst>
          </p:cNvPr>
          <p:cNvSpPr txBox="1"/>
          <p:nvPr/>
        </p:nvSpPr>
        <p:spPr>
          <a:xfrm>
            <a:off x="5855159" y="4020475"/>
            <a:ext cx="6065907" cy="1787525"/>
          </a:xfrm>
          <a:prstGeom prst="roundRect">
            <a:avLst/>
          </a:prstGeom>
          <a:solidFill>
            <a:srgbClr val="33CCFF"/>
          </a:solidFill>
          <a:ln w="28575" cap="rnd" cmpd="sng">
            <a:solidFill>
              <a:schemeClr val="tx1"/>
            </a:solidFill>
          </a:ln>
          <a:scene3d>
            <a:camera prst="orthographicFront"/>
            <a:lightRig rig="threePt" dir="t"/>
          </a:scene3d>
          <a:sp3d>
            <a:bevelT/>
            <a:bevelB/>
          </a:sp3d>
        </p:spPr>
        <p:txBody>
          <a:bodyPr wrap="square" rtlCol="0">
            <a:noAutofit/>
          </a:bodyPr>
          <a:lstStyle/>
          <a:p>
            <a:pPr algn="ctr">
              <a:lnSpc>
                <a:spcPct val="107000"/>
              </a:lnSpc>
              <a:spcAft>
                <a:spcPts val="800"/>
              </a:spcAft>
            </a:pPr>
            <a:r>
              <a:rPr lang="en-US" sz="1400" b="1" u="sng" dirty="0">
                <a:solidFill>
                  <a:srgbClr val="000000"/>
                </a:solidFill>
                <a:latin typeface="Comic Sans MS" panose="030F0702030302020204" pitchFamily="66" charset="0"/>
                <a:ea typeface="Calibri" panose="020F0502020204030204" pitchFamily="34" charset="0"/>
                <a:cs typeface="Arial" panose="020B0604020202020204" pitchFamily="34" charset="0"/>
              </a:rPr>
              <a:t>P.E</a:t>
            </a:r>
          </a:p>
          <a:p>
            <a:pPr algn="ctr">
              <a:lnSpc>
                <a:spcPct val="107000"/>
              </a:lnSpc>
              <a:spcAft>
                <a:spcPts val="800"/>
              </a:spcAft>
            </a:pPr>
            <a:r>
              <a:rPr lang="en-US" sz="1400" dirty="0">
                <a:solidFill>
                  <a:srgbClr val="000000"/>
                </a:solidFill>
                <a:latin typeface="Comic Sans MS" panose="030F0702030302020204" pitchFamily="66" charset="0"/>
                <a:ea typeface="Calibri" panose="020F0502020204030204" pitchFamily="34" charset="0"/>
                <a:cs typeface="Arial" panose="020B0604020202020204" pitchFamily="34" charset="0"/>
              </a:rPr>
              <a:t>At the end of this </a:t>
            </a:r>
            <a:r>
              <a:rPr lang="en-US" sz="1400" dirty="0" err="1">
                <a:solidFill>
                  <a:srgbClr val="000000"/>
                </a:solidFill>
                <a:latin typeface="Comic Sans MS" panose="030F0702030302020204" pitchFamily="66" charset="0"/>
                <a:ea typeface="Calibri" panose="020F0502020204030204" pitchFamily="34" charset="0"/>
                <a:cs typeface="Arial" panose="020B0604020202020204" pitchFamily="34" charset="0"/>
              </a:rPr>
              <a:t>powerpoint</a:t>
            </a:r>
            <a:r>
              <a:rPr lang="en-US" sz="1400" dirty="0">
                <a:solidFill>
                  <a:srgbClr val="000000"/>
                </a:solidFill>
                <a:latin typeface="Comic Sans MS" panose="030F0702030302020204" pitchFamily="66" charset="0"/>
                <a:ea typeface="Calibri" panose="020F0502020204030204" pitchFamily="34" charset="0"/>
                <a:cs typeface="Arial" panose="020B0604020202020204" pitchFamily="34" charset="0"/>
              </a:rPr>
              <a:t> there is a grid that Mr. </a:t>
            </a:r>
            <a:r>
              <a:rPr lang="en-US" sz="1400" dirty="0" err="1">
                <a:solidFill>
                  <a:srgbClr val="000000"/>
                </a:solidFill>
                <a:latin typeface="Comic Sans MS" panose="030F0702030302020204" pitchFamily="66" charset="0"/>
                <a:ea typeface="Calibri" panose="020F0502020204030204" pitchFamily="34" charset="0"/>
                <a:cs typeface="Arial" panose="020B0604020202020204" pitchFamily="34" charset="0"/>
              </a:rPr>
              <a:t>Creaney</a:t>
            </a:r>
            <a:r>
              <a:rPr lang="en-US" sz="1400" dirty="0">
                <a:solidFill>
                  <a:srgbClr val="000000"/>
                </a:solidFill>
                <a:latin typeface="Comic Sans MS" panose="030F0702030302020204" pitchFamily="66" charset="0"/>
                <a:ea typeface="Calibri" panose="020F0502020204030204" pitchFamily="34" charset="0"/>
                <a:cs typeface="Arial" panose="020B0604020202020204" pitchFamily="34" charset="0"/>
              </a:rPr>
              <a:t> has prepared for us.</a:t>
            </a:r>
          </a:p>
          <a:p>
            <a:pPr algn="ctr">
              <a:lnSpc>
                <a:spcPct val="107000"/>
              </a:lnSpc>
              <a:spcAft>
                <a:spcPts val="800"/>
              </a:spcAft>
            </a:pPr>
            <a:r>
              <a:rPr lang="en-US" sz="14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The grid will be attached to this </a:t>
            </a:r>
            <a:r>
              <a:rPr lang="en-US" sz="1400" kern="1200" dirty="0" err="1">
                <a:solidFill>
                  <a:srgbClr val="000000"/>
                </a:solidFill>
                <a:effectLst/>
                <a:latin typeface="Comic Sans MS" panose="030F0702030302020204" pitchFamily="66" charset="0"/>
                <a:ea typeface="Calibri" panose="020F0502020204030204" pitchFamily="34" charset="0"/>
                <a:cs typeface="Arial" panose="020B0604020202020204" pitchFamily="34" charset="0"/>
              </a:rPr>
              <a:t>powerpoint</a:t>
            </a:r>
            <a:r>
              <a:rPr lang="en-US" sz="14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 or </a:t>
            </a:r>
            <a:r>
              <a:rPr lang="en-US" sz="1400" dirty="0">
                <a:solidFill>
                  <a:srgbClr val="000000"/>
                </a:solidFill>
                <a:latin typeface="Comic Sans MS" panose="030F0702030302020204" pitchFamily="66" charset="0"/>
                <a:ea typeface="Calibri" panose="020F0502020204030204" pitchFamily="34" charset="0"/>
                <a:cs typeface="Arial" panose="020B0604020202020204" pitchFamily="34" charset="0"/>
              </a:rPr>
              <a:t>shared on TEAMS. There is also a copy on the school’s website</a:t>
            </a:r>
            <a:endParaRPr lang="en-US" sz="14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8926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4AE539-550D-448B-AC7B-E431BE898E5D}"/>
              </a:ext>
            </a:extLst>
          </p:cNvPr>
          <p:cNvSpPr txBox="1"/>
          <p:nvPr/>
        </p:nvSpPr>
        <p:spPr>
          <a:xfrm>
            <a:off x="5287124" y="595242"/>
            <a:ext cx="1367682" cy="584775"/>
          </a:xfrm>
          <a:prstGeom prst="rect">
            <a:avLst/>
          </a:prstGeom>
          <a:noFill/>
        </p:spPr>
        <p:txBody>
          <a:bodyPr wrap="none" rtlCol="0">
            <a:spAutoFit/>
          </a:bodyPr>
          <a:lstStyle/>
          <a:p>
            <a:r>
              <a:rPr lang="en-US" sz="3200" dirty="0">
                <a:latin typeface="Comic Sans MS" panose="030F0702030302020204" pitchFamily="66" charset="0"/>
              </a:rPr>
              <a:t>STEM</a:t>
            </a:r>
          </a:p>
        </p:txBody>
      </p:sp>
      <p:sp>
        <p:nvSpPr>
          <p:cNvPr id="7" name="TextBox 6">
            <a:extLst>
              <a:ext uri="{FF2B5EF4-FFF2-40B4-BE49-F238E27FC236}">
                <a16:creationId xmlns:a16="http://schemas.microsoft.com/office/drawing/2014/main" id="{95B18155-CF66-4A5F-BB31-71A9364FDEAE}"/>
              </a:ext>
            </a:extLst>
          </p:cNvPr>
          <p:cNvSpPr txBox="1"/>
          <p:nvPr/>
        </p:nvSpPr>
        <p:spPr>
          <a:xfrm>
            <a:off x="8890092" y="595241"/>
            <a:ext cx="1486304" cy="830997"/>
          </a:xfrm>
          <a:prstGeom prst="rect">
            <a:avLst/>
          </a:prstGeom>
          <a:noFill/>
        </p:spPr>
        <p:txBody>
          <a:bodyPr wrap="none" rtlCol="0">
            <a:spAutoFit/>
          </a:bodyPr>
          <a:lstStyle/>
          <a:p>
            <a:r>
              <a:rPr lang="en-US" sz="2400" dirty="0">
                <a:latin typeface="Comic Sans MS" panose="030F0702030302020204" pitchFamily="66" charset="0"/>
              </a:rPr>
              <a:t>Modern</a:t>
            </a:r>
          </a:p>
          <a:p>
            <a:r>
              <a:rPr lang="en-US" sz="2400" dirty="0">
                <a:latin typeface="Comic Sans MS" panose="030F0702030302020204" pitchFamily="66" charset="0"/>
              </a:rPr>
              <a:t>Language</a:t>
            </a:r>
          </a:p>
        </p:txBody>
      </p:sp>
      <p:sp>
        <p:nvSpPr>
          <p:cNvPr id="14" name="TextBox 13">
            <a:extLst>
              <a:ext uri="{FF2B5EF4-FFF2-40B4-BE49-F238E27FC236}">
                <a16:creationId xmlns:a16="http://schemas.microsoft.com/office/drawing/2014/main" id="{D627B56E-E64F-4FF3-BFDA-3AC674E322B7}"/>
              </a:ext>
            </a:extLst>
          </p:cNvPr>
          <p:cNvSpPr txBox="1"/>
          <p:nvPr/>
        </p:nvSpPr>
        <p:spPr>
          <a:xfrm>
            <a:off x="4820356" y="2825319"/>
            <a:ext cx="2325511" cy="2862322"/>
          </a:xfrm>
          <a:prstGeom prst="rect">
            <a:avLst/>
          </a:prstGeom>
          <a:noFill/>
        </p:spPr>
        <p:txBody>
          <a:bodyPr wrap="square">
            <a:spAutoFit/>
          </a:bodyPr>
          <a:lstStyle/>
          <a:p>
            <a:r>
              <a:rPr lang="en-US" dirty="0">
                <a:solidFill>
                  <a:srgbClr val="000000"/>
                </a:solidFill>
                <a:latin typeface="Comic Sans MS" panose="030F0702030302020204" pitchFamily="66" charset="0"/>
                <a:ea typeface="Times New Roman" panose="02020603050405020304" pitchFamily="18" charset="0"/>
                <a:cs typeface="Arial" panose="020B0604020202020204" pitchFamily="34" charset="0"/>
              </a:rPr>
              <a:t>We are going to start looking at the Human Body as our Science topic this term. </a:t>
            </a:r>
          </a:p>
          <a:p>
            <a:r>
              <a:rPr lang="en-US" sz="1800" dirty="0">
                <a:solidFill>
                  <a:srgbClr val="000000"/>
                </a:solidFill>
                <a:effectLst/>
                <a:latin typeface="Comic Sans MS" panose="030F0702030302020204" pitchFamily="66" charset="0"/>
                <a:ea typeface="Times New Roman" panose="02020603050405020304" pitchFamily="18" charset="0"/>
                <a:cs typeface="Arial" panose="020B0604020202020204" pitchFamily="34" charset="0"/>
              </a:rPr>
              <a:t>This week could you write a list of the human body and what you already know about it</a:t>
            </a:r>
            <a:endParaRPr lang="en-GB" sz="1800" dirty="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B9730790-9596-4772-98BE-BE99E335ED34}"/>
              </a:ext>
            </a:extLst>
          </p:cNvPr>
          <p:cNvSpPr txBox="1"/>
          <p:nvPr/>
        </p:nvSpPr>
        <p:spPr>
          <a:xfrm>
            <a:off x="1018573" y="1180016"/>
            <a:ext cx="2605160" cy="461665"/>
          </a:xfrm>
          <a:prstGeom prst="rect">
            <a:avLst/>
          </a:prstGeom>
          <a:noFill/>
        </p:spPr>
        <p:txBody>
          <a:bodyPr wrap="square" rtlCol="0">
            <a:spAutoFit/>
          </a:bodyPr>
          <a:lstStyle/>
          <a:p>
            <a:r>
              <a:rPr lang="en-GB" sz="2400" dirty="0">
                <a:latin typeface="Comic Sans MS" panose="030F0702030302020204" pitchFamily="66" charset="0"/>
              </a:rPr>
              <a:t>Social Studies</a:t>
            </a:r>
          </a:p>
        </p:txBody>
      </p:sp>
      <p:sp>
        <p:nvSpPr>
          <p:cNvPr id="15" name="TextBox 14">
            <a:extLst>
              <a:ext uri="{FF2B5EF4-FFF2-40B4-BE49-F238E27FC236}">
                <a16:creationId xmlns:a16="http://schemas.microsoft.com/office/drawing/2014/main" id="{0B07DB73-35B2-41A0-BA42-2589E76F3FC8}"/>
              </a:ext>
            </a:extLst>
          </p:cNvPr>
          <p:cNvSpPr txBox="1"/>
          <p:nvPr/>
        </p:nvSpPr>
        <p:spPr>
          <a:xfrm>
            <a:off x="923976" y="1885245"/>
            <a:ext cx="2876890" cy="3139321"/>
          </a:xfrm>
          <a:prstGeom prst="rect">
            <a:avLst/>
          </a:prstGeom>
          <a:noFill/>
        </p:spPr>
        <p:txBody>
          <a:bodyPr wrap="square" rtlCol="0">
            <a:spAutoFit/>
          </a:bodyPr>
          <a:lstStyle/>
          <a:p>
            <a:r>
              <a:rPr lang="en-GB" dirty="0"/>
              <a:t>We starting our New Topic </a:t>
            </a:r>
          </a:p>
          <a:p>
            <a:r>
              <a:rPr lang="en-GB" dirty="0"/>
              <a:t>OLD EDINBURGH</a:t>
            </a:r>
          </a:p>
          <a:p>
            <a:r>
              <a:rPr lang="en-GB" dirty="0"/>
              <a:t>Make 2 lists : </a:t>
            </a:r>
          </a:p>
          <a:p>
            <a:r>
              <a:rPr lang="en-GB" dirty="0"/>
              <a:t>1- What do you know about Old Edinburgh</a:t>
            </a:r>
          </a:p>
          <a:p>
            <a:r>
              <a:rPr lang="en-GB" dirty="0"/>
              <a:t>2- What are the things you want to find out about OLD EDINBURGH</a:t>
            </a:r>
          </a:p>
          <a:p>
            <a:r>
              <a:rPr lang="en-GB" dirty="0"/>
              <a:t>In the next few weeks I will be posting links to videos/ </a:t>
            </a:r>
            <a:r>
              <a:rPr lang="en-GB" dirty="0" err="1"/>
              <a:t>powerpoints</a:t>
            </a:r>
            <a:r>
              <a:rPr lang="en-GB" dirty="0"/>
              <a:t> about this topic</a:t>
            </a:r>
          </a:p>
        </p:txBody>
      </p:sp>
      <p:pic>
        <p:nvPicPr>
          <p:cNvPr id="1029" name="Picture 5">
            <a:extLst>
              <a:ext uri="{FF2B5EF4-FFF2-40B4-BE49-F238E27FC236}">
                <a16:creationId xmlns:a16="http://schemas.microsoft.com/office/drawing/2014/main" id="{7C4FCB94-6389-4DF4-876B-2619FB0457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3025" y="1294228"/>
            <a:ext cx="1885950" cy="153109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31D98973-6D1C-4D55-A516-32683A3FCFCC}"/>
              </a:ext>
            </a:extLst>
          </p:cNvPr>
          <p:cNvSpPr txBox="1"/>
          <p:nvPr/>
        </p:nvSpPr>
        <p:spPr>
          <a:xfrm>
            <a:off x="8248244" y="1532938"/>
            <a:ext cx="2769999" cy="3738139"/>
          </a:xfrm>
          <a:prstGeom prst="rect">
            <a:avLst/>
          </a:prstGeom>
          <a:noFill/>
        </p:spPr>
        <p:txBody>
          <a:bodyPr wrap="square">
            <a:spAutoFit/>
          </a:bodyPr>
          <a:lstStyle/>
          <a:p>
            <a:pPr>
              <a:lnSpc>
                <a:spcPct val="107000"/>
              </a:lnSpc>
              <a:spcAft>
                <a:spcPts val="800"/>
              </a:spcAft>
            </a:pPr>
            <a:r>
              <a:rPr lang="en-US" sz="18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Practice talking about the weather.  Keep a diary of the weather for two days and film yourself giving a weather forecast using your </a:t>
            </a:r>
            <a:r>
              <a:rPr lang="en-US" sz="1800" kern="1200" dirty="0" err="1">
                <a:solidFill>
                  <a:srgbClr val="000000"/>
                </a:solidFill>
                <a:effectLst/>
                <a:latin typeface="Comic Sans MS" panose="030F0702030302020204" pitchFamily="66" charset="0"/>
                <a:ea typeface="Calibri" panose="020F0502020204030204" pitchFamily="34" charset="0"/>
                <a:cs typeface="Arial" panose="020B0604020202020204" pitchFamily="34" charset="0"/>
              </a:rPr>
              <a:t>i</a:t>
            </a:r>
            <a:r>
              <a:rPr lang="en-US" sz="18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-pad.  Or make a puppet -pals </a:t>
            </a:r>
            <a:r>
              <a:rPr lang="en-US" sz="1800" kern="1200" dirty="0" err="1">
                <a:solidFill>
                  <a:srgbClr val="000000"/>
                </a:solidFill>
                <a:effectLst/>
                <a:latin typeface="Comic Sans MS" panose="030F0702030302020204" pitchFamily="66" charset="0"/>
                <a:ea typeface="Calibri" panose="020F0502020204030204" pitchFamily="34" charset="0"/>
                <a:cs typeface="Arial" panose="020B0604020202020204" pitchFamily="34" charset="0"/>
              </a:rPr>
              <a:t>videa</a:t>
            </a:r>
            <a:r>
              <a:rPr lang="en-US" sz="1800" kern="1200" dirty="0">
                <a:solidFill>
                  <a:srgbClr val="000000"/>
                </a:solidFill>
                <a:effectLst/>
                <a:latin typeface="Comic Sans MS" panose="030F0702030302020204" pitchFamily="66" charset="0"/>
                <a:ea typeface="Calibri" panose="020F0502020204030204" pitchFamily="34" charset="0"/>
                <a:cs typeface="Arial" panose="020B0604020202020204" pitchFamily="34" charset="0"/>
              </a:rPr>
              <a:t>. Let me see what you have done.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https://www.youtube.com/watch?v=g7mXGT-KkC8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0409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C8830F4-2EA4-4EEF-9082-EF895AAF3524}"/>
              </a:ext>
            </a:extLst>
          </p:cNvPr>
          <p:cNvSpPr txBox="1"/>
          <p:nvPr/>
        </p:nvSpPr>
        <p:spPr>
          <a:xfrm>
            <a:off x="2880492" y="2386989"/>
            <a:ext cx="6625532" cy="1200329"/>
          </a:xfrm>
          <a:prstGeom prst="rect">
            <a:avLst/>
          </a:prstGeom>
          <a:noFill/>
        </p:spPr>
        <p:txBody>
          <a:bodyPr wrap="none" rtlCol="0">
            <a:spAutoFit/>
          </a:bodyPr>
          <a:lstStyle/>
          <a:p>
            <a:r>
              <a:rPr lang="en-US" sz="7200" dirty="0">
                <a:ln>
                  <a:solidFill>
                    <a:schemeClr val="bg1"/>
                  </a:solidFill>
                </a:ln>
                <a:latin typeface="KG Summer Sunshine Blackout" panose="02000000000000000000" pitchFamily="2" charset="0"/>
              </a:rPr>
              <a:t>Goodbye! </a:t>
            </a:r>
          </a:p>
        </p:txBody>
      </p:sp>
      <p:sp>
        <p:nvSpPr>
          <p:cNvPr id="5" name="TextBox 4">
            <a:extLst>
              <a:ext uri="{FF2B5EF4-FFF2-40B4-BE49-F238E27FC236}">
                <a16:creationId xmlns:a16="http://schemas.microsoft.com/office/drawing/2014/main" id="{B74579ED-A3D0-47B0-82C9-4B438AF90423}"/>
              </a:ext>
            </a:extLst>
          </p:cNvPr>
          <p:cNvSpPr txBox="1"/>
          <p:nvPr/>
        </p:nvSpPr>
        <p:spPr>
          <a:xfrm>
            <a:off x="2240423" y="3725825"/>
            <a:ext cx="6679393" cy="1107996"/>
          </a:xfrm>
          <a:prstGeom prst="rect">
            <a:avLst/>
          </a:prstGeom>
          <a:noFill/>
        </p:spPr>
        <p:txBody>
          <a:bodyPr wrap="none" rtlCol="0">
            <a:spAutoFit/>
          </a:bodyPr>
          <a:lstStyle/>
          <a:p>
            <a:r>
              <a:rPr lang="en-US" sz="6600" dirty="0">
                <a:ln>
                  <a:solidFill>
                    <a:schemeClr val="bg1"/>
                  </a:solidFill>
                </a:ln>
                <a:latin typeface="KG Always A Good Time" panose="02000505000000020003" pitchFamily="2" charset="0"/>
              </a:rPr>
              <a:t>have a great week!</a:t>
            </a:r>
          </a:p>
        </p:txBody>
      </p:sp>
    </p:spTree>
    <p:extLst>
      <p:ext uri="{BB962C8B-B14F-4D97-AF65-F5344CB8AC3E}">
        <p14:creationId xmlns:p14="http://schemas.microsoft.com/office/powerpoint/2010/main" val="27797820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1257</TotalTime>
  <Words>1082</Words>
  <Application>Microsoft Office PowerPoint</Application>
  <PresentationFormat>Widescreen</PresentationFormat>
  <Paragraphs>87</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Calibri</vt:lpstr>
      <vt:lpstr>Calibri Light</vt:lpstr>
      <vt:lpstr>Comic Sans MS</vt:lpstr>
      <vt:lpstr>KG Always A Good Time</vt:lpstr>
      <vt:lpstr>KG Summer Sunshine Blackout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Cathy Henry</dc:creator>
  <cp:lastModifiedBy>edwina vella</cp:lastModifiedBy>
  <cp:revision>26</cp:revision>
  <dcterms:created xsi:type="dcterms:W3CDTF">2020-08-02T23:45:51Z</dcterms:created>
  <dcterms:modified xsi:type="dcterms:W3CDTF">2021-01-11T10:42:44Z</dcterms:modified>
</cp:coreProperties>
</file>