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3" r:id="rId4"/>
    <p:sldId id="267" r:id="rId5"/>
    <p:sldId id="274" r:id="rId6"/>
    <p:sldId id="257" r:id="rId7"/>
    <p:sldId id="259" r:id="rId8"/>
    <p:sldId id="263" r:id="rId9"/>
    <p:sldId id="275" r:id="rId10"/>
    <p:sldId id="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CDDD-8B2C-4DCF-B9AF-28C2D6DF2D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8C7A86-7870-4791-897D-B63A4CEDE8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2C76D5-EEEC-4E52-B115-3A2917D3FD59}"/>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FDABBF0E-6721-49AF-9E23-EEBD441F89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7A8BFC-4D2B-4860-A609-F0777FF0BFF5}"/>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3163623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0D92-A218-4FE2-A9E5-C7ADFCCC7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D8FE5F-BE54-4183-9B52-E5AE5348F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7CF368B-C8EF-402E-8717-F2F39AEDB8BA}"/>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43B3C093-443C-4188-9781-AF8EF1A5CF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E2A1BF-6C20-4E1C-AD40-50AECE85CFDA}"/>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36132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E887-F45B-4CA5-A8D0-B32B60E3D8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3810F07-F59C-4832-A50A-C00B40F06C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0A1F0D-7C2F-4859-9EEA-08F82CAFFB88}"/>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D948158F-BED2-405F-8508-18A17B7675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4FC05A-6358-473C-A0F2-1B42387339B0}"/>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334775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BBE25-4946-4620-999F-9D37AAD334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D98D4C-E6D6-449A-ADAC-B8DE86734D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C156362-6B98-4FC8-B640-B3DBC4349B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5F7FC6-D497-4AEF-99E8-DF527371C729}"/>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6" name="Footer Placeholder 5">
            <a:extLst>
              <a:ext uri="{FF2B5EF4-FFF2-40B4-BE49-F238E27FC236}">
                <a16:creationId xmlns:a16="http://schemas.microsoft.com/office/drawing/2014/main" id="{F6BE69A7-4B1A-4D51-9C19-33EB7573FC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8B37A4-47D2-4965-A1CF-D66B9CDFC2C6}"/>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59223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69F10-8864-4121-8988-8BB5503996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E635C1-EA52-4951-96A1-AF78E3F3C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7D5330-F034-48D0-B796-768C7928DB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16AFC3-C62D-4D10-AADE-6C7D6338A1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0A6B14-E52C-48D9-9441-155D09B39B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EF28818-6E0A-4D24-8BCD-E85E7115029A}"/>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8" name="Footer Placeholder 7">
            <a:extLst>
              <a:ext uri="{FF2B5EF4-FFF2-40B4-BE49-F238E27FC236}">
                <a16:creationId xmlns:a16="http://schemas.microsoft.com/office/drawing/2014/main" id="{2BB9A42A-1010-433F-9DC0-79F979CE68C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C95DCD-B0E9-4018-9EAF-5C512EFB9685}"/>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1247199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97D1-A535-4F6A-82FE-26B9CE69D1C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08D84C-4CF7-4DD4-A844-1ADE7C37CAB7}"/>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4" name="Footer Placeholder 3">
            <a:extLst>
              <a:ext uri="{FF2B5EF4-FFF2-40B4-BE49-F238E27FC236}">
                <a16:creationId xmlns:a16="http://schemas.microsoft.com/office/drawing/2014/main" id="{96DA86A6-5902-4D25-A0A2-4BECFCE31D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89A051C-F469-4A13-B08A-955BB7B7BE6C}"/>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304315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0A8DF-0B31-4B02-84E0-35B2A3376242}"/>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3" name="Footer Placeholder 2">
            <a:extLst>
              <a:ext uri="{FF2B5EF4-FFF2-40B4-BE49-F238E27FC236}">
                <a16:creationId xmlns:a16="http://schemas.microsoft.com/office/drawing/2014/main" id="{DE723102-EE6F-4CC0-9595-05E0E6C1D2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284660-DA5B-4F83-834B-940C4FE6CFF7}"/>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350993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BCD52-6B2C-4E2C-9674-E0798AD3F7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F32BF7-928B-4B83-A76E-8076431B0D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4B3B4A-2CB7-4F27-B094-B1AF71E061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4071BC-F0AE-4475-9687-9497D0B29E26}"/>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6" name="Footer Placeholder 5">
            <a:extLst>
              <a:ext uri="{FF2B5EF4-FFF2-40B4-BE49-F238E27FC236}">
                <a16:creationId xmlns:a16="http://schemas.microsoft.com/office/drawing/2014/main" id="{BB4FA87F-652F-4552-834F-706476EFF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554B44-55ED-4A2E-9500-0609238BA912}"/>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1113420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A252-EE2D-4466-8F61-4789D05E8F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854341-AEB1-44C3-8FB3-B5DA02CA3B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3AC8536-CCE2-4283-918F-80730831E5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280DE-83F6-4FEC-9D0C-DCB45016CC18}"/>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6" name="Footer Placeholder 5">
            <a:extLst>
              <a:ext uri="{FF2B5EF4-FFF2-40B4-BE49-F238E27FC236}">
                <a16:creationId xmlns:a16="http://schemas.microsoft.com/office/drawing/2014/main" id="{EBBD8E81-40F7-4D16-BC7C-0DF254724A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736AFA-D280-435C-989E-5ECD753AD358}"/>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657321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57647-3A03-48E4-9621-15F0A9B2953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42A643-68B0-4224-9402-1835D52939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B2D084-6FDC-4622-840D-FC97D316864B}"/>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A9231768-5AB4-4673-A4A8-91A3DA0E05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008658-3392-4E56-9256-2B7EB91F0503}"/>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33408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C9F50-AFE1-490A-93A1-173D3B96C0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B5D4A8-9A0A-431E-BEFE-83ADD78245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B02C2A-8350-4A35-B4C9-140216CF0559}"/>
              </a:ext>
            </a:extLst>
          </p:cNvPr>
          <p:cNvSpPr>
            <a:spLocks noGrp="1"/>
          </p:cNvSpPr>
          <p:nvPr>
            <p:ph type="dt" sz="half" idx="10"/>
          </p:nvPr>
        </p:nvSpPr>
        <p:spPr/>
        <p:txBody>
          <a:body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6E34197E-FE99-4C15-B8C5-F4C461644C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B8EA87-4565-4B32-8859-B6C42B9075BA}"/>
              </a:ext>
            </a:extLst>
          </p:cNvPr>
          <p:cNvSpPr>
            <a:spLocks noGrp="1"/>
          </p:cNvSpPr>
          <p:nvPr>
            <p:ph type="sldNum" sz="quarter" idx="12"/>
          </p:nvPr>
        </p:nvSpPr>
        <p:spPr/>
        <p:txBody>
          <a:bodyPr/>
          <a:lstStyle/>
          <a:p>
            <a:fld id="{5B77B37D-33AA-4CF4-A58C-B9D2948C50FE}" type="slidenum">
              <a:rPr lang="en-GB" smtClean="0"/>
              <a:t>‹#›</a:t>
            </a:fld>
            <a:endParaRPr lang="en-GB"/>
          </a:p>
        </p:txBody>
      </p:sp>
    </p:spTree>
    <p:extLst>
      <p:ext uri="{BB962C8B-B14F-4D97-AF65-F5344CB8AC3E}">
        <p14:creationId xmlns:p14="http://schemas.microsoft.com/office/powerpoint/2010/main" val="276649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78CE3E-B6CE-4D48-B347-146163BB5C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49739-BDCD-4523-81EF-D977D5B4BA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00BC6C-C92A-4DB3-8F52-B7CDA4076A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4B4536-8779-4A37-B91F-1B31BF677081}" type="datetimeFigureOut">
              <a:rPr lang="en-GB" smtClean="0"/>
              <a:t>12/01/2021</a:t>
            </a:fld>
            <a:endParaRPr lang="en-GB"/>
          </a:p>
        </p:txBody>
      </p:sp>
      <p:sp>
        <p:nvSpPr>
          <p:cNvPr id="5" name="Footer Placeholder 4">
            <a:extLst>
              <a:ext uri="{FF2B5EF4-FFF2-40B4-BE49-F238E27FC236}">
                <a16:creationId xmlns:a16="http://schemas.microsoft.com/office/drawing/2014/main" id="{C21F9F21-8D08-4CC0-B560-C0D90B992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101C8EC-EA22-4BED-BB60-F7B9C5704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77B37D-33AA-4CF4-A58C-B9D2948C50FE}" type="slidenum">
              <a:rPr lang="en-GB" smtClean="0"/>
              <a:t>‹#›</a:t>
            </a:fld>
            <a:endParaRPr lang="en-GB"/>
          </a:p>
        </p:txBody>
      </p:sp>
    </p:spTree>
    <p:extLst>
      <p:ext uri="{BB962C8B-B14F-4D97-AF65-F5344CB8AC3E}">
        <p14:creationId xmlns:p14="http://schemas.microsoft.com/office/powerpoint/2010/main" val="1576508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dNSrfoYLQZ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D49C-92F2-42BB-889E-CA57741A075D}"/>
              </a:ext>
            </a:extLst>
          </p:cNvPr>
          <p:cNvSpPr>
            <a:spLocks noGrp="1"/>
          </p:cNvSpPr>
          <p:nvPr>
            <p:ph type="ctrTitle"/>
          </p:nvPr>
        </p:nvSpPr>
        <p:spPr/>
        <p:txBody>
          <a:bodyPr/>
          <a:lstStyle/>
          <a:p>
            <a:r>
              <a:rPr lang="en-GB" dirty="0"/>
              <a:t>Numeracy </a:t>
            </a:r>
          </a:p>
        </p:txBody>
      </p:sp>
      <p:sp>
        <p:nvSpPr>
          <p:cNvPr id="3" name="Subtitle 2">
            <a:extLst>
              <a:ext uri="{FF2B5EF4-FFF2-40B4-BE49-F238E27FC236}">
                <a16:creationId xmlns:a16="http://schemas.microsoft.com/office/drawing/2014/main" id="{E0317307-D636-44E7-8A61-BD1545023161}"/>
              </a:ext>
            </a:extLst>
          </p:cNvPr>
          <p:cNvSpPr>
            <a:spLocks noGrp="1"/>
          </p:cNvSpPr>
          <p:nvPr>
            <p:ph type="subTitle" idx="1"/>
          </p:nvPr>
        </p:nvSpPr>
        <p:spPr/>
        <p:txBody>
          <a:bodyPr/>
          <a:lstStyle/>
          <a:p>
            <a:r>
              <a:rPr lang="en-GB" dirty="0"/>
              <a:t>Week 2 – 18</a:t>
            </a:r>
            <a:r>
              <a:rPr lang="en-GB" baseline="30000" dirty="0"/>
              <a:t>th</a:t>
            </a:r>
            <a:r>
              <a:rPr lang="en-GB" dirty="0"/>
              <a:t> January 2021</a:t>
            </a:r>
          </a:p>
        </p:txBody>
      </p:sp>
    </p:spTree>
    <p:extLst>
      <p:ext uri="{BB962C8B-B14F-4D97-AF65-F5344CB8AC3E}">
        <p14:creationId xmlns:p14="http://schemas.microsoft.com/office/powerpoint/2010/main" val="2963651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28BCEC-A1F5-4475-A958-07707AA17CD9}"/>
              </a:ext>
            </a:extLst>
          </p:cNvPr>
          <p:cNvSpPr txBox="1"/>
          <p:nvPr/>
        </p:nvSpPr>
        <p:spPr>
          <a:xfrm>
            <a:off x="1783644" y="879215"/>
            <a:ext cx="9655325" cy="584775"/>
          </a:xfrm>
          <a:prstGeom prst="rect">
            <a:avLst/>
          </a:prstGeom>
          <a:noFill/>
        </p:spPr>
        <p:txBody>
          <a:bodyPr wrap="square" rtlCol="0">
            <a:spAutoFit/>
          </a:bodyPr>
          <a:lstStyle/>
          <a:p>
            <a:r>
              <a:rPr lang="en-US" sz="3200" dirty="0">
                <a:ln>
                  <a:solidFill>
                    <a:schemeClr val="tx1"/>
                  </a:solidFill>
                </a:ln>
                <a:solidFill>
                  <a:schemeClr val="bg1"/>
                </a:solidFill>
                <a:latin typeface="Comic Sans MS" panose="030F0702030302020204" pitchFamily="66" charset="0"/>
              </a:rPr>
              <a:t>Numeracy: Our Schedule for This Week</a:t>
            </a:r>
          </a:p>
        </p:txBody>
      </p:sp>
      <p:sp>
        <p:nvSpPr>
          <p:cNvPr id="4" name="TextBox 3">
            <a:extLst>
              <a:ext uri="{FF2B5EF4-FFF2-40B4-BE49-F238E27FC236}">
                <a16:creationId xmlns:a16="http://schemas.microsoft.com/office/drawing/2014/main" id="{2B9AC314-3C3E-47A2-BDD3-308E0853A419}"/>
              </a:ext>
            </a:extLst>
          </p:cNvPr>
          <p:cNvSpPr txBox="1"/>
          <p:nvPr/>
        </p:nvSpPr>
        <p:spPr>
          <a:xfrm>
            <a:off x="1365956" y="1636889"/>
            <a:ext cx="8973843" cy="5632311"/>
          </a:xfrm>
          <a:prstGeom prst="rect">
            <a:avLst/>
          </a:prstGeom>
          <a:noFill/>
        </p:spPr>
        <p:txBody>
          <a:bodyPr wrap="square" rtlCol="0">
            <a:spAutoFit/>
          </a:bodyPr>
          <a:lstStyle/>
          <a:p>
            <a:pPr algn="ctr"/>
            <a:r>
              <a:rPr lang="en-GB" dirty="0"/>
              <a:t>Numeracy:</a:t>
            </a:r>
          </a:p>
          <a:p>
            <a:r>
              <a:rPr lang="en-GB" dirty="0"/>
              <a:t>This week we are going to continue what we have started at the end of the term: </a:t>
            </a:r>
          </a:p>
          <a:p>
            <a:r>
              <a:rPr lang="en-GB" dirty="0"/>
              <a:t>Task 1-  Mental Maths ( try and time yourselves or ask an adult to help you )  </a:t>
            </a:r>
          </a:p>
          <a:p>
            <a:r>
              <a:rPr lang="en-GB" dirty="0"/>
              <a:t>Task 2 – Video 2  with Worksheet 2 ( Long Multiplication ) </a:t>
            </a:r>
          </a:p>
          <a:p>
            <a:r>
              <a:rPr lang="en-GB" dirty="0"/>
              <a:t>Task 3 – Video 3 with worksheet 3 (What is a fraction?) </a:t>
            </a:r>
          </a:p>
          <a:p>
            <a:r>
              <a:rPr lang="en-GB" dirty="0"/>
              <a:t>Task 4 – Mental Maths ( either do this on the Friday morning or do a box each day) </a:t>
            </a:r>
          </a:p>
          <a:p>
            <a:endParaRPr lang="en-GB" dirty="0"/>
          </a:p>
          <a:p>
            <a:pPr algn="ctr"/>
            <a:r>
              <a:rPr lang="en-GB" dirty="0"/>
              <a:t>Maths:</a:t>
            </a:r>
          </a:p>
          <a:p>
            <a:r>
              <a:rPr lang="en-GB" dirty="0"/>
              <a:t>Activity 1 </a:t>
            </a:r>
          </a:p>
          <a:p>
            <a:r>
              <a:rPr lang="en-GB" dirty="0"/>
              <a:t>Famous Mathematicians – The Worksheet is in a pdf file ( not on the slides )</a:t>
            </a:r>
          </a:p>
          <a:p>
            <a:r>
              <a:rPr lang="en-GB" dirty="0"/>
              <a:t>This activity will take you longer than one week so take your time doing this activity.</a:t>
            </a:r>
          </a:p>
          <a:p>
            <a:r>
              <a:rPr lang="en-GB" dirty="0"/>
              <a:t>This activity involves research. </a:t>
            </a:r>
          </a:p>
          <a:p>
            <a:r>
              <a:rPr lang="en-GB" dirty="0"/>
              <a:t>There is a worksheet that gives you all the details.</a:t>
            </a:r>
          </a:p>
          <a:p>
            <a:r>
              <a:rPr lang="en-GB" dirty="0"/>
              <a:t>Activity 2 –  Time  ( Choose your own way of presenting this time table )</a:t>
            </a:r>
          </a:p>
          <a:p>
            <a:r>
              <a:rPr lang="en-GB" dirty="0"/>
              <a:t>Let us make our lockdown time table.</a:t>
            </a:r>
          </a:p>
          <a:p>
            <a:r>
              <a:rPr lang="en-GB" dirty="0"/>
              <a:t>Please create your time table during this lockdown and share it with me. </a:t>
            </a:r>
          </a:p>
          <a:p>
            <a:r>
              <a:rPr lang="en-GB" dirty="0"/>
              <a:t>Give me times in both 12 hour format and 24 hour format </a:t>
            </a:r>
          </a:p>
          <a:p>
            <a:r>
              <a:rPr lang="en-GB" dirty="0"/>
              <a:t>Calculate the time you spend doing your activities </a:t>
            </a:r>
          </a:p>
          <a:p>
            <a:endParaRPr lang="en-GB" dirty="0"/>
          </a:p>
          <a:p>
            <a:r>
              <a:rPr lang="en-GB" dirty="0"/>
              <a:t>Remember – I am available from 1pm – 2pm for questions and for extra support </a:t>
            </a:r>
          </a:p>
        </p:txBody>
      </p:sp>
    </p:spTree>
    <p:extLst>
      <p:ext uri="{BB962C8B-B14F-4D97-AF65-F5344CB8AC3E}">
        <p14:creationId xmlns:p14="http://schemas.microsoft.com/office/powerpoint/2010/main" val="3448091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C6775-35E6-4A0E-8264-40D78E0E8E5B}"/>
              </a:ext>
            </a:extLst>
          </p:cNvPr>
          <p:cNvSpPr>
            <a:spLocks noGrp="1"/>
          </p:cNvSpPr>
          <p:nvPr>
            <p:ph type="title"/>
          </p:nvPr>
        </p:nvSpPr>
        <p:spPr/>
        <p:txBody>
          <a:bodyPr/>
          <a:lstStyle/>
          <a:p>
            <a:r>
              <a:rPr lang="en-GB" dirty="0"/>
              <a:t> Task 1: Long Multiplication </a:t>
            </a:r>
            <a:br>
              <a:rPr lang="en-GB" dirty="0"/>
            </a:br>
            <a:r>
              <a:rPr lang="en-GB" sz="1800" dirty="0"/>
              <a:t>There are 3 boxes choose one box ( Please try and challenge yourself) </a:t>
            </a:r>
            <a:endParaRPr lang="en-GB" dirty="0"/>
          </a:p>
        </p:txBody>
      </p:sp>
      <p:sp>
        <p:nvSpPr>
          <p:cNvPr id="3" name="Content Placeholder 2">
            <a:extLst>
              <a:ext uri="{FF2B5EF4-FFF2-40B4-BE49-F238E27FC236}">
                <a16:creationId xmlns:a16="http://schemas.microsoft.com/office/drawing/2014/main" id="{8497C36D-5099-48E3-926C-E563C454EF83}"/>
              </a:ext>
            </a:extLst>
          </p:cNvPr>
          <p:cNvSpPr>
            <a:spLocks noGrp="1"/>
          </p:cNvSpPr>
          <p:nvPr>
            <p:ph idx="1"/>
          </p:nvPr>
        </p:nvSpPr>
        <p:spPr/>
        <p:txBody>
          <a:bodyPr/>
          <a:lstStyle/>
          <a:p>
            <a:r>
              <a:rPr lang="en-GB" dirty="0"/>
              <a:t>Watch the video on this link:</a:t>
            </a:r>
          </a:p>
          <a:p>
            <a:pPr marL="0" indent="0">
              <a:buNone/>
            </a:pPr>
            <a:r>
              <a:rPr lang="en-GB" dirty="0">
                <a:hlinkClick r:id="rId2"/>
              </a:rPr>
              <a:t>https://www.youtube.com/watch?v=dNSrfoYLQZU</a:t>
            </a:r>
            <a:endParaRPr lang="en-GB" dirty="0"/>
          </a:p>
          <a:p>
            <a:endParaRPr lang="en-GB" dirty="0"/>
          </a:p>
        </p:txBody>
      </p:sp>
      <p:sp>
        <p:nvSpPr>
          <p:cNvPr id="4" name="Rectangle 3">
            <a:extLst>
              <a:ext uri="{FF2B5EF4-FFF2-40B4-BE49-F238E27FC236}">
                <a16:creationId xmlns:a16="http://schemas.microsoft.com/office/drawing/2014/main" id="{8CBD5398-1C7B-40B6-8557-B9760E0A87B2}"/>
              </a:ext>
            </a:extLst>
          </p:cNvPr>
          <p:cNvSpPr/>
          <p:nvPr/>
        </p:nvSpPr>
        <p:spPr>
          <a:xfrm>
            <a:off x="1794933" y="3973689"/>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Box 2">
            <a:extLst>
              <a:ext uri="{FF2B5EF4-FFF2-40B4-BE49-F238E27FC236}">
                <a16:creationId xmlns:a16="http://schemas.microsoft.com/office/drawing/2014/main" id="{09B8D613-4B30-4C4B-B910-F4291136481B}"/>
              </a:ext>
            </a:extLst>
          </p:cNvPr>
          <p:cNvSpPr txBox="1">
            <a:spLocks noChangeArrowheads="1"/>
          </p:cNvSpPr>
          <p:nvPr/>
        </p:nvSpPr>
        <p:spPr bwMode="auto">
          <a:xfrm>
            <a:off x="1064420" y="2991556"/>
            <a:ext cx="1972291" cy="3093155"/>
          </a:xfrm>
          <a:prstGeom prst="rect">
            <a:avLst/>
          </a:prstGeom>
          <a:solidFill>
            <a:srgbClr val="FFFFFF"/>
          </a:solidFill>
          <a:ln w="28575">
            <a:solidFill>
              <a:srgbClr val="FFFF00"/>
            </a:solidFill>
            <a:miter lim="800000"/>
            <a:headEnd/>
            <a:tailEnd/>
          </a:ln>
        </p:spPr>
        <p:txBody>
          <a:bodyPr rot="0" vert="horz" wrap="square" lIns="91440" tIns="45720" rIns="91440" bIns="45720" anchor="t" anchorCtr="0">
            <a:noAutofit/>
          </a:bodyPr>
          <a:lstStyle/>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245 X 24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345 X 52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124 X 32=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213 X 14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169 X 22=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222 X 16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345 X 12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412 X 14= </a:t>
            </a:r>
          </a:p>
          <a:p>
            <a:pPr marL="342900" lvl="0" indent="-342900">
              <a:lnSpc>
                <a:spcPct val="107000"/>
              </a:lnSpc>
              <a:spcAft>
                <a:spcPts val="800"/>
              </a:spcAft>
              <a:buAutoNum type="arabicPeriod"/>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a:extLst>
              <a:ext uri="{FF2B5EF4-FFF2-40B4-BE49-F238E27FC236}">
                <a16:creationId xmlns:a16="http://schemas.microsoft.com/office/drawing/2014/main" id="{828EAC91-F443-45EB-AAA4-C108E6C109C9}"/>
              </a:ext>
            </a:extLst>
          </p:cNvPr>
          <p:cNvSpPr txBox="1">
            <a:spLocks noChangeArrowheads="1"/>
          </p:cNvSpPr>
          <p:nvPr/>
        </p:nvSpPr>
        <p:spPr bwMode="auto">
          <a:xfrm>
            <a:off x="3767224" y="2991555"/>
            <a:ext cx="1972291" cy="3093155"/>
          </a:xfrm>
          <a:prstGeom prst="rect">
            <a:avLst/>
          </a:prstGeom>
          <a:solidFill>
            <a:srgbClr val="FFFFFF"/>
          </a:solidFill>
          <a:ln w="28575">
            <a:solidFill>
              <a:srgbClr val="FFFF00"/>
            </a:solidFill>
            <a:miter lim="800000"/>
            <a:headEnd/>
            <a:tailEnd/>
          </a:ln>
        </p:spPr>
        <p:txBody>
          <a:bodyPr rot="0" vert="horz" wrap="square" lIns="91440" tIns="45720" rIns="91440" bIns="45720" anchor="t" anchorCtr="0">
            <a:noAutofit/>
          </a:bodyPr>
          <a:lstStyle/>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242 X 2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345 X 5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124 X 3=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213 X 4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169 X  2=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222 X 2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345 X 3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412 X 4= </a:t>
            </a:r>
          </a:p>
          <a:p>
            <a:pPr marL="342900" lvl="0" indent="-342900">
              <a:lnSpc>
                <a:spcPct val="107000"/>
              </a:lnSpc>
              <a:spcAft>
                <a:spcPts val="800"/>
              </a:spcAft>
              <a:buAutoNum type="arabicPeriod"/>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a:extLst>
              <a:ext uri="{FF2B5EF4-FFF2-40B4-BE49-F238E27FC236}">
                <a16:creationId xmlns:a16="http://schemas.microsoft.com/office/drawing/2014/main" id="{687BE13A-55D1-4CA7-BACC-AAF6EE31BBD7}"/>
              </a:ext>
            </a:extLst>
          </p:cNvPr>
          <p:cNvSpPr txBox="1">
            <a:spLocks noChangeArrowheads="1"/>
          </p:cNvSpPr>
          <p:nvPr/>
        </p:nvSpPr>
        <p:spPr bwMode="auto">
          <a:xfrm>
            <a:off x="6687339" y="2991554"/>
            <a:ext cx="1972291" cy="3093155"/>
          </a:xfrm>
          <a:prstGeom prst="rect">
            <a:avLst/>
          </a:prstGeom>
          <a:solidFill>
            <a:srgbClr val="FFFFFF"/>
          </a:solidFill>
          <a:ln w="28575">
            <a:solidFill>
              <a:srgbClr val="FFFF00"/>
            </a:solidFill>
            <a:miter lim="800000"/>
            <a:headEnd/>
            <a:tailEnd/>
          </a:ln>
        </p:spPr>
        <p:txBody>
          <a:bodyPr rot="0" vert="horz" wrap="square" lIns="91440" tIns="45720" rIns="91440" bIns="45720" anchor="t" anchorCtr="0">
            <a:noAutofit/>
          </a:bodyPr>
          <a:lstStyle/>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24 X 12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34 X 11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12 X 22=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21 X 13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13 X 13=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22 X 42 =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45 X 13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41 X 11 = </a:t>
            </a:r>
          </a:p>
          <a:p>
            <a:pPr marL="342900" lvl="0" indent="-342900">
              <a:lnSpc>
                <a:spcPct val="107000"/>
              </a:lnSpc>
              <a:spcAft>
                <a:spcPts val="800"/>
              </a:spcAft>
              <a:buAutoNum type="arabicPeriod"/>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635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5DA94-357D-4D42-9960-944B50734B0C}"/>
              </a:ext>
            </a:extLst>
          </p:cNvPr>
          <p:cNvSpPr>
            <a:spLocks noGrp="1"/>
          </p:cNvSpPr>
          <p:nvPr>
            <p:ph type="title"/>
          </p:nvPr>
        </p:nvSpPr>
        <p:spPr>
          <a:xfrm>
            <a:off x="838200" y="331258"/>
            <a:ext cx="10515600" cy="1325563"/>
          </a:xfrm>
        </p:spPr>
        <p:txBody>
          <a:bodyPr/>
          <a:lstStyle/>
          <a:p>
            <a:r>
              <a:rPr lang="en-GB" dirty="0"/>
              <a:t> Task 2:Fractions – What is a fraction </a:t>
            </a:r>
          </a:p>
        </p:txBody>
      </p:sp>
      <p:sp>
        <p:nvSpPr>
          <p:cNvPr id="3" name="Content Placeholder 2">
            <a:extLst>
              <a:ext uri="{FF2B5EF4-FFF2-40B4-BE49-F238E27FC236}">
                <a16:creationId xmlns:a16="http://schemas.microsoft.com/office/drawing/2014/main" id="{256410E7-9D56-4F43-AE2C-6B74D84AEDD1}"/>
              </a:ext>
            </a:extLst>
          </p:cNvPr>
          <p:cNvSpPr>
            <a:spLocks noGrp="1"/>
          </p:cNvSpPr>
          <p:nvPr>
            <p:ph idx="1"/>
          </p:nvPr>
        </p:nvSpPr>
        <p:spPr/>
        <p:txBody>
          <a:bodyPr/>
          <a:lstStyle/>
          <a:p>
            <a:pPr marL="0" lvl="0" indent="0">
              <a:lnSpc>
                <a:spcPct val="107000"/>
              </a:lnSpc>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07000"/>
              </a:lnSpc>
              <a:buNone/>
            </a:pPr>
            <a:r>
              <a:rPr lang="en-US" sz="1800" dirty="0">
                <a:latin typeface="Calibri" panose="020F0502020204030204" pitchFamily="34" charset="0"/>
                <a:ea typeface="Calibri" panose="020F0502020204030204" pitchFamily="34" charset="0"/>
                <a:cs typeface="Times New Roman" panose="02020603050405020304" pitchFamily="18" charset="0"/>
              </a:rPr>
              <a:t>Watch the video below and answer the following problems in the next few slides </a:t>
            </a:r>
          </a:p>
          <a:p>
            <a:pPr marL="0" lvl="0" indent="0">
              <a:lnSpc>
                <a:spcPct val="107000"/>
              </a:lnSpc>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https://vimeo.com/498327271</a:t>
            </a:r>
          </a:p>
          <a:p>
            <a:pPr marL="0" lvl="0" indent="0">
              <a:lnSpc>
                <a:spcPct val="107000"/>
              </a:lnSpc>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571500" indent="-342900">
              <a:lnSpc>
                <a:spcPct val="107000"/>
              </a:lnSpc>
              <a:buAutoNum type="arabicPlain" startAt="60"/>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56695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4_SP_B3_PP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464401"/>
          </a:xfrm>
          <a:prstGeom prst="rect">
            <a:avLst/>
          </a:prstGeom>
        </p:spPr>
      </p:pic>
    </p:spTree>
    <p:extLst>
      <p:ext uri="{BB962C8B-B14F-4D97-AF65-F5344CB8AC3E}">
        <p14:creationId xmlns:p14="http://schemas.microsoft.com/office/powerpoint/2010/main" val="2568598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4_SP_B3_PP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464401"/>
          </a:xfrm>
          <a:prstGeom prst="rect">
            <a:avLst/>
          </a:prstGeom>
        </p:spPr>
      </p:pic>
    </p:spTree>
    <p:extLst>
      <p:ext uri="{BB962C8B-B14F-4D97-AF65-F5344CB8AC3E}">
        <p14:creationId xmlns:p14="http://schemas.microsoft.com/office/powerpoint/2010/main" val="4030334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4_SP_B3_PP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464401"/>
          </a:xfrm>
          <a:prstGeom prst="rect">
            <a:avLst/>
          </a:prstGeom>
        </p:spPr>
      </p:pic>
    </p:spTree>
    <p:extLst>
      <p:ext uri="{BB962C8B-B14F-4D97-AF65-F5344CB8AC3E}">
        <p14:creationId xmlns:p14="http://schemas.microsoft.com/office/powerpoint/2010/main" val="3978040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4_SP_B3_PP1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464401"/>
          </a:xfrm>
          <a:prstGeom prst="rect">
            <a:avLst/>
          </a:prstGeom>
        </p:spPr>
      </p:pic>
    </p:spTree>
    <p:extLst>
      <p:ext uri="{BB962C8B-B14F-4D97-AF65-F5344CB8AC3E}">
        <p14:creationId xmlns:p14="http://schemas.microsoft.com/office/powerpoint/2010/main" val="3868522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4_SP_B3_PP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464401"/>
          </a:xfrm>
          <a:prstGeom prst="rect">
            <a:avLst/>
          </a:prstGeom>
        </p:spPr>
      </p:pic>
    </p:spTree>
    <p:extLst>
      <p:ext uri="{BB962C8B-B14F-4D97-AF65-F5344CB8AC3E}">
        <p14:creationId xmlns:p14="http://schemas.microsoft.com/office/powerpoint/2010/main" val="949185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32620F-21A0-4784-B531-52F67BA605CD}"/>
              </a:ext>
            </a:extLst>
          </p:cNvPr>
          <p:cNvSpPr txBox="1"/>
          <p:nvPr/>
        </p:nvSpPr>
        <p:spPr>
          <a:xfrm>
            <a:off x="3048000" y="241268"/>
            <a:ext cx="6096000" cy="1567289"/>
          </a:xfrm>
          <a:prstGeom prst="rect">
            <a:avLst/>
          </a:prstGeom>
          <a:noFill/>
        </p:spPr>
        <p:txBody>
          <a:bodyPr wrap="square">
            <a:spAutoFit/>
          </a:bodyPr>
          <a:lstStyle/>
          <a:p>
            <a:pPr algn="ctr">
              <a:lnSpc>
                <a:spcPct val="107000"/>
              </a:lnSpc>
              <a:spcAft>
                <a:spcPts val="800"/>
              </a:spcAft>
            </a:pPr>
            <a:r>
              <a:rPr lang="en-US" sz="1400" b="1" dirty="0">
                <a:effectLst/>
                <a:latin typeface="Comic Sans MS" panose="030F0702030302020204" pitchFamily="66" charset="0"/>
                <a:ea typeface="Calibri" panose="020F0502020204030204" pitchFamily="34" charset="0"/>
                <a:cs typeface="Times New Roman" panose="02020603050405020304" pitchFamily="18" charset="0"/>
              </a:rPr>
              <a:t> Task 4: Daily Mental </a:t>
            </a:r>
            <a:r>
              <a:rPr lang="en-US" sz="1400" b="1" dirty="0" err="1">
                <a:effectLst/>
                <a:latin typeface="Comic Sans MS" panose="030F0702030302020204" pitchFamily="66" charset="0"/>
                <a:ea typeface="Calibri" panose="020F0502020204030204" pitchFamily="34" charset="0"/>
                <a:cs typeface="Times New Roman" panose="02020603050405020304" pitchFamily="18" charset="0"/>
              </a:rPr>
              <a:t>Maths</a:t>
            </a:r>
            <a:r>
              <a:rPr lang="en-US" sz="1400" b="1" dirty="0">
                <a:effectLst/>
                <a:latin typeface="Comic Sans MS" panose="030F0702030302020204" pitchFamily="66" charset="0"/>
                <a:ea typeface="Calibri" panose="020F0502020204030204" pitchFamily="34" charset="0"/>
                <a:cs typeface="Times New Roman" panose="02020603050405020304" pitchFamily="18" charset="0"/>
              </a:rPr>
              <a:t> Challenges </a:t>
            </a:r>
            <a:r>
              <a:rPr lang="en-US" sz="1400" b="1" dirty="0">
                <a:latin typeface="Comic Sans MS" panose="030F0702030302020204" pitchFamily="66" charset="0"/>
                <a:ea typeface="Calibri" panose="020F0502020204030204" pitchFamily="34" charset="0"/>
                <a:cs typeface="Times New Roman" panose="02020603050405020304" pitchFamily="18" charset="0"/>
              </a:rPr>
              <a:t>P6</a:t>
            </a:r>
            <a:r>
              <a:rPr lang="en-US" sz="1400" b="1" dirty="0">
                <a:effectLst/>
                <a:latin typeface="Comic Sans MS" panose="030F0702030302020204" pitchFamily="66" charset="0"/>
                <a:ea typeface="Calibri" panose="020F0502020204030204" pitchFamily="34" charset="0"/>
                <a:cs typeface="Times New Roman" panose="02020603050405020304" pitchFamily="18" charset="0"/>
              </a:rPr>
              <a:t> - Week Beginning 18</a:t>
            </a:r>
            <a:r>
              <a:rPr lang="en-US" sz="1400" b="1"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US" sz="1400" b="1" dirty="0">
                <a:effectLst/>
                <a:latin typeface="Comic Sans MS" panose="030F0702030302020204" pitchFamily="66" charset="0"/>
                <a:ea typeface="Calibri" panose="020F0502020204030204" pitchFamily="34" charset="0"/>
                <a:cs typeface="Times New Roman" panose="02020603050405020304" pitchFamily="18" charset="0"/>
              </a:rPr>
              <a:t> January 2021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effectLst/>
                <a:latin typeface="Comic Sans MS" panose="030F0702030302020204" pitchFamily="66" charset="0"/>
                <a:ea typeface="Calibri" panose="020F0502020204030204" pitchFamily="34" charset="0"/>
                <a:cs typeface="Times New Roman" panose="02020603050405020304" pitchFamily="18" charset="0"/>
              </a:rPr>
              <a:t>To Complete mental </a:t>
            </a:r>
            <a:r>
              <a:rPr lang="en-US" sz="1400" dirty="0" err="1">
                <a:effectLst/>
                <a:latin typeface="Comic Sans MS" panose="030F0702030302020204" pitchFamily="66" charset="0"/>
                <a:ea typeface="Calibri" panose="020F0502020204030204" pitchFamily="34" charset="0"/>
                <a:cs typeface="Times New Roman" panose="02020603050405020304" pitchFamily="18" charset="0"/>
              </a:rPr>
              <a:t>maths</a:t>
            </a:r>
            <a:r>
              <a:rPr lang="en-US" sz="1400" dirty="0">
                <a:effectLst/>
                <a:latin typeface="Comic Sans MS" panose="030F0702030302020204" pitchFamily="66" charset="0"/>
                <a:ea typeface="Calibri" panose="020F0502020204030204" pitchFamily="34" charset="0"/>
                <a:cs typeface="Times New Roman" panose="02020603050405020304" pitchFamily="18" charset="0"/>
              </a:rPr>
              <a:t> tasks you need to ask an adult or friend to read the questions out loud to you.  You then have say, 20 seconds, to write down your answer before moving on to the next question.  Good luck.</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Box 2">
            <a:extLst>
              <a:ext uri="{FF2B5EF4-FFF2-40B4-BE49-F238E27FC236}">
                <a16:creationId xmlns:a16="http://schemas.microsoft.com/office/drawing/2014/main" id="{439CD06C-4A41-4AA7-BCF6-6334A6D110A8}"/>
              </a:ext>
            </a:extLst>
          </p:cNvPr>
          <p:cNvSpPr txBox="1">
            <a:spLocks noChangeArrowheads="1"/>
          </p:cNvSpPr>
          <p:nvPr/>
        </p:nvSpPr>
        <p:spPr bwMode="auto">
          <a:xfrm>
            <a:off x="1064420" y="2193018"/>
            <a:ext cx="2964703" cy="3891693"/>
          </a:xfrm>
          <a:prstGeom prst="rect">
            <a:avLst/>
          </a:prstGeom>
          <a:solidFill>
            <a:srgbClr val="FFFFFF"/>
          </a:solidFill>
          <a:ln w="28575">
            <a:solidFill>
              <a:srgbClr val="FFFF00"/>
            </a:solidFill>
            <a:miter lim="800000"/>
            <a:headEnd/>
            <a:tailEnd/>
          </a:ln>
        </p:spPr>
        <p:txBody>
          <a:bodyPr rot="0" vert="horz" wrap="square" lIns="91440" tIns="45720" rIns="91440" bIns="45720" anchor="t" anchorCtr="0">
            <a:noAutofit/>
          </a:bodyPr>
          <a:lstStyle/>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54÷ 9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81÷ 9=</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What is the sum of forty and thirteen? </a:t>
            </a:r>
          </a:p>
          <a:p>
            <a:pPr marL="342900" lvl="0" indent="-342900">
              <a:lnSpc>
                <a:spcPct val="107000"/>
              </a:lnSpc>
              <a:spcAft>
                <a:spcPts val="800"/>
              </a:spcAf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How many eggs are there in a do</a:t>
            </a:r>
            <a:r>
              <a:rPr lang="en-GB" sz="1600" dirty="0">
                <a:latin typeface="Calibri" panose="020F0502020204030204" pitchFamily="34" charset="0"/>
                <a:ea typeface="Calibri" panose="020F0502020204030204" pitchFamily="34" charset="0"/>
                <a:cs typeface="Times New Roman" panose="02020603050405020304" pitchFamily="18" charset="0"/>
              </a:rPr>
              <a:t>zen?</a:t>
            </a:r>
          </a:p>
          <a:p>
            <a:pPr marL="342900" lvl="0" indent="-342900">
              <a:lnSpc>
                <a:spcPct val="107000"/>
              </a:lnSpc>
              <a:spcAft>
                <a:spcPts val="800"/>
              </a:spcAf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9+20+40=</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Round 875 to the nearest 100.</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50 X 5 =</a:t>
            </a:r>
          </a:p>
          <a:p>
            <a:pPr marL="342900" lvl="0" indent="-342900">
              <a:lnSpc>
                <a:spcPct val="107000"/>
              </a:lnSpc>
              <a:spcAft>
                <a:spcPts val="800"/>
              </a:spcAft>
              <a:buAutoNum type="arabicPeriod"/>
            </a:pPr>
            <a:r>
              <a:rPr lang="en-GB" sz="1600" dirty="0">
                <a:latin typeface="Calibri" panose="020F0502020204030204" pitchFamily="34" charset="0"/>
                <a:ea typeface="Calibri" panose="020F0502020204030204" pitchFamily="34" charset="0"/>
                <a:cs typeface="Times New Roman" panose="02020603050405020304" pitchFamily="18" charset="0"/>
              </a:rPr>
              <a:t>4 X 12 =</a:t>
            </a:r>
          </a:p>
          <a:p>
            <a:pPr lvl="0">
              <a:lnSpc>
                <a:spcPct val="107000"/>
              </a:lnSpc>
              <a:spcAft>
                <a:spcPts val="80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AutoNum type="arabicPeriod"/>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2">
            <a:extLst>
              <a:ext uri="{FF2B5EF4-FFF2-40B4-BE49-F238E27FC236}">
                <a16:creationId xmlns:a16="http://schemas.microsoft.com/office/drawing/2014/main" id="{48701BB2-E48C-4955-84F6-3CC62F35285D}"/>
              </a:ext>
            </a:extLst>
          </p:cNvPr>
          <p:cNvSpPr txBox="1">
            <a:spLocks noChangeArrowheads="1"/>
          </p:cNvSpPr>
          <p:nvPr/>
        </p:nvSpPr>
        <p:spPr bwMode="auto">
          <a:xfrm>
            <a:off x="4357687" y="2193018"/>
            <a:ext cx="3476625" cy="4027160"/>
          </a:xfrm>
          <a:prstGeom prst="rect">
            <a:avLst/>
          </a:prstGeom>
          <a:solidFill>
            <a:srgbClr val="FFFFFF"/>
          </a:solidFill>
          <a:ln w="28575">
            <a:solidFill>
              <a:srgbClr val="00B050"/>
            </a:solidFill>
            <a:miter lim="800000"/>
            <a:headEnd/>
            <a:tailEnd/>
          </a:ln>
        </p:spPr>
        <p:txBody>
          <a:bodyPr rot="0" vert="horz" wrap="square" lIns="91440" tIns="45720" rIns="91440" bIns="45720" anchor="t" anchorCtr="0">
            <a:noAutofit/>
          </a:bodyPr>
          <a:lstStyle/>
          <a:p>
            <a:pPr marL="342900" lvl="0" indent="-342900">
              <a:lnSpc>
                <a:spcPct val="107000"/>
              </a:lnSpc>
              <a:buFont typeface="+mj-lt"/>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4+ __= 15</a:t>
            </a:r>
          </a:p>
          <a:p>
            <a:pPr marL="342900" lvl="0" indent="-342900">
              <a:lnSpc>
                <a:spcPct val="107000"/>
              </a:lnSpc>
              <a:buFont typeface="+mj-lt"/>
              <a:buAutoNum type="arabicParenBoth"/>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Both"/>
            </a:pPr>
            <a:r>
              <a:rPr lang="en-US" sz="1600" dirty="0">
                <a:effectLst/>
                <a:latin typeface="Calibri" panose="020F0502020204030204" pitchFamily="34" charset="0"/>
                <a:ea typeface="Calibri" panose="020F0502020204030204" pitchFamily="34" charset="0"/>
                <a:cs typeface="Times New Roman" panose="02020603050405020304" pitchFamily="18" charset="0"/>
              </a:rPr>
              <a:t>9+___= 22</a:t>
            </a:r>
          </a:p>
          <a:p>
            <a:pPr marL="342900" lvl="0" indent="-342900">
              <a:lnSpc>
                <a:spcPct val="107000"/>
              </a:lnSpc>
              <a:buFont typeface="+mj-lt"/>
              <a:buAutoNum type="arabicParenBoth"/>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Both"/>
            </a:pPr>
            <a:r>
              <a:rPr lang="en-GB" sz="1600" dirty="0">
                <a:effectLst/>
                <a:latin typeface="Calibri" panose="020F0502020204030204" pitchFamily="34" charset="0"/>
                <a:ea typeface="Calibri" panose="020F0502020204030204" pitchFamily="34" charset="0"/>
                <a:cs typeface="Times New Roman" panose="02020603050405020304" pitchFamily="18" charset="0"/>
              </a:rPr>
              <a:t>8-___= 2</a:t>
            </a:r>
          </a:p>
          <a:p>
            <a:pPr marL="342900" lvl="0" indent="-342900">
              <a:lnSpc>
                <a:spcPct val="107000"/>
              </a:lnSpc>
              <a:buFont typeface="+mj-lt"/>
              <a:buAutoNum type="arabicParenBoth"/>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17- __</a:t>
            </a:r>
            <a:r>
              <a:rPr lang="en-US" sz="1600" dirty="0">
                <a:effectLst/>
                <a:latin typeface="Calibri" panose="020F0502020204030204" pitchFamily="34" charset="0"/>
                <a:ea typeface="Calibri" panose="020F0502020204030204" pitchFamily="34" charset="0"/>
                <a:cs typeface="Times New Roman" panose="02020603050405020304" pitchFamily="18" charset="0"/>
              </a:rPr>
              <a:t> =15</a:t>
            </a:r>
          </a:p>
          <a:p>
            <a:pPr marL="342900" lvl="0" indent="-342900">
              <a:lnSpc>
                <a:spcPct val="107000"/>
              </a:lnSpc>
              <a:buFont typeface="+mj-lt"/>
              <a:buAutoNum type="arabicParenBoth"/>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9+__= 28</a:t>
            </a:r>
          </a:p>
          <a:p>
            <a:pPr marL="342900" lvl="0" indent="-342900">
              <a:lnSpc>
                <a:spcPct val="107000"/>
              </a:lnSpc>
              <a:buFont typeface="+mj-lt"/>
              <a:buAutoNum type="arabicParenBoth"/>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(6) 4+__+5= 10</a:t>
            </a:r>
          </a:p>
          <a:p>
            <a:pPr lvl="0">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(7) 8+__= 16</a:t>
            </a:r>
          </a:p>
          <a:p>
            <a:pPr lvl="0">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(8)7 +__= 16</a:t>
            </a:r>
          </a:p>
          <a:p>
            <a:pPr lvl="0">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Both"/>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arenBoth"/>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2">
            <a:extLst>
              <a:ext uri="{FF2B5EF4-FFF2-40B4-BE49-F238E27FC236}">
                <a16:creationId xmlns:a16="http://schemas.microsoft.com/office/drawing/2014/main" id="{934BD0BE-D0FC-44A4-9751-3CEEE430EE36}"/>
              </a:ext>
            </a:extLst>
          </p:cNvPr>
          <p:cNvSpPr txBox="1">
            <a:spLocks noChangeArrowheads="1"/>
          </p:cNvSpPr>
          <p:nvPr/>
        </p:nvSpPr>
        <p:spPr bwMode="auto">
          <a:xfrm>
            <a:off x="8162876" y="2193019"/>
            <a:ext cx="3746902" cy="4027160"/>
          </a:xfrm>
          <a:prstGeom prst="rect">
            <a:avLst/>
          </a:prstGeom>
          <a:solidFill>
            <a:srgbClr val="FFFFFF"/>
          </a:solidFill>
          <a:ln w="28575">
            <a:solidFill>
              <a:srgbClr val="00B050"/>
            </a:solidFill>
            <a:miter lim="800000"/>
            <a:headEnd/>
            <a:tailEnd/>
          </a:ln>
        </p:spPr>
        <p:txBody>
          <a:bodyPr rot="0" vert="horz" wrap="square" lIns="91440" tIns="45720" rIns="91440" bIns="45720" anchor="t" anchorCtr="0">
            <a:noAutofit/>
          </a:bodyPr>
          <a:lstStyle/>
          <a:p>
            <a:pPr marL="342900" lvl="0" indent="-342900">
              <a:lnSpc>
                <a:spcPct val="107000"/>
              </a:lnSpc>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Midnight in 24 hours is 00:00    T/F </a:t>
            </a:r>
          </a:p>
          <a:p>
            <a:pPr marL="342900" lvl="0" indent="-342900">
              <a:lnSpc>
                <a:spcPct val="107000"/>
              </a:lnSpc>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Add 5 mins to 20:42= </a:t>
            </a:r>
          </a:p>
          <a:p>
            <a:pPr marL="342900" lvl="0" indent="-342900">
              <a:lnSpc>
                <a:spcPct val="107000"/>
              </a:lnSpc>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1 hour has ____ minutes </a:t>
            </a:r>
          </a:p>
          <a:p>
            <a:pPr marL="342900" lvl="0" indent="-342900">
              <a:lnSpc>
                <a:spcPct val="107000"/>
              </a:lnSpc>
              <a:buAutoNum type="arabicParenBoth"/>
            </a:pPr>
            <a:r>
              <a:rPr lang="en-US" sz="1600" dirty="0">
                <a:latin typeface="Calibri" panose="020F0502020204030204" pitchFamily="34" charset="0"/>
                <a:ea typeface="Calibri" panose="020F0502020204030204" pitchFamily="34" charset="0"/>
                <a:cs typeface="Times New Roman" panose="02020603050405020304" pitchFamily="18" charset="0"/>
              </a:rPr>
              <a:t>Choose write answer: 17:00 hours is : </a:t>
            </a: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    a – 5 pm       b- 5 am        c 5:30 pm</a:t>
            </a: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(5) I started walking at 8 pm and finished at 9.30 pm ? How many minutes did I walk for?</a:t>
            </a: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(6) Take away 15 mins from 60 mins ?</a:t>
            </a: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(7) I went to my friend’ s house at 8 am and stayed there for 2 hours. What time did I get back home? </a:t>
            </a:r>
          </a:p>
          <a:p>
            <a:pPr lvl="0">
              <a:lnSpc>
                <a:spcPct val="107000"/>
              </a:lnSpc>
            </a:pPr>
            <a:r>
              <a:rPr lang="en-US" sz="1600" dirty="0">
                <a:latin typeface="Calibri" panose="020F0502020204030204" pitchFamily="34" charset="0"/>
                <a:ea typeface="Calibri" panose="020F0502020204030204" pitchFamily="34" charset="0"/>
                <a:cs typeface="Times New Roman" panose="02020603050405020304" pitchFamily="18" charset="0"/>
              </a:rPr>
              <a:t>(8) How many days are there in 1 year ? </a:t>
            </a:r>
          </a:p>
          <a:p>
            <a:pPr marL="342900" lvl="0" indent="-342900">
              <a:lnSpc>
                <a:spcPct val="107000"/>
              </a:lnSpc>
              <a:buFont typeface="+mj-lt"/>
              <a:buAutoNum type="arabicParenBoth"/>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arenBoth"/>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0562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2439</TotalTime>
  <Words>663</Words>
  <Application>Microsoft Office PowerPoint</Application>
  <PresentationFormat>Widescreen</PresentationFormat>
  <Paragraphs>118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Comic Sans MS</vt:lpstr>
      <vt:lpstr>Office Theme</vt:lpstr>
      <vt:lpstr>Numeracy </vt:lpstr>
      <vt:lpstr>PowerPoint Presentation</vt:lpstr>
      <vt:lpstr> Task 1: Long Multiplication  There are 3 boxes choose one box ( Please try and challenge yourself) </vt:lpstr>
      <vt:lpstr> Task 2:Fractions – What is a fraction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Numeracy </dc:title>
  <dc:creator>edwina vella</dc:creator>
  <cp:lastModifiedBy>edwina vella</cp:lastModifiedBy>
  <cp:revision>9</cp:revision>
  <dcterms:created xsi:type="dcterms:W3CDTF">2021-01-12T23:48:49Z</dcterms:created>
  <dcterms:modified xsi:type="dcterms:W3CDTF">2021-01-14T16:28:18Z</dcterms:modified>
</cp:coreProperties>
</file>