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74" r:id="rId5"/>
    <p:sldId id="264" r:id="rId6"/>
    <p:sldId id="267" r:id="rId7"/>
    <p:sldId id="275" r:id="rId8"/>
    <p:sldId id="276" r:id="rId9"/>
    <p:sldId id="277" r:id="rId10"/>
    <p:sldId id="278" r:id="rId11"/>
    <p:sldId id="260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CD5D5B-4335-4DF8-BD8A-E1AA03E15BBB}">
          <p14:sldIdLst>
            <p14:sldId id="256"/>
            <p14:sldId id="279"/>
            <p14:sldId id="257"/>
            <p14:sldId id="274"/>
            <p14:sldId id="264"/>
          </p14:sldIdLst>
        </p14:section>
        <p14:section name="Untitled Section" id="{B507C5DE-CB08-4AA4-93EB-2F99417D1B35}">
          <p14:sldIdLst>
            <p14:sldId id="267"/>
            <p14:sldId id="275"/>
          </p14:sldIdLst>
        </p14:section>
        <p14:section name="Untitled Section" id="{DC00CFAE-A607-4D90-905F-81CA3B94BF99}">
          <p14:sldIdLst>
            <p14:sldId id="276"/>
            <p14:sldId id="277"/>
            <p14:sldId id="278"/>
            <p14:sldId id="260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CC1F-90BF-4598-880C-F18C54A60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662E0-48C1-41A4-9652-2BC36DBC7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66E11-2669-4684-8686-BB6D540D4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3879D-FA98-4035-BE78-E2E02F42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137AE-4824-4D76-9B53-FD8F0646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09AB4-A402-4E82-B55F-B3E02C22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B5AE9-DC38-4147-B9A6-3F71B0B49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7DA3B-F2CC-4067-9F57-98AA716FF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21318-A56E-4B95-A545-FCF5A74F5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8AA71-51CF-43A1-9934-3B1B57BA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39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ABFA3-0895-4DE5-9EDA-DB8B05495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D9C79-9196-4B6F-930F-F11A96FDD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E5DE6-3F28-4336-9AE0-6DCB5C0E6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9A748-5A2F-4B28-914E-2E3CD2D83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088E9-67FB-426F-BEC8-41BA6BE0C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95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5433-AA48-400E-AB2F-2D675B5C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CEDA6-D02A-49A4-9F75-F8AC04A0B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40D2D-00EA-4173-AFBA-938495DD9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90F29-8BAC-4F22-9075-C4062BEE5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871E4-47F3-4272-93CB-5EAFC2AE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6923C-7F46-4BD5-836B-B947C540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91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F4FB6-8588-4633-8475-292C7B6C8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5EF36-ABA0-4D3A-B350-749CDEDE6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634F2-EDC2-4A81-B1A1-59820A966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7514B3-80CC-4A60-9A42-217445FE90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7D783F-44DC-41CD-912E-CE3B06B503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D6B69-0D3C-4421-97D0-AD0AE188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ABB263-F9F5-443A-B2A7-341B9F7F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3ADA97-E209-474E-93C5-C4E263C0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54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5214-50F6-4D96-865A-1F47509D8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A7F5BC-287E-439F-8C9D-5CF5D080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4C4FFE-F89F-4F78-9230-4F64B1D5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6F202-B421-45E2-8D40-600F7F8E9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3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9E545-A10D-4449-BB88-53379F7B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4A3C76-37A2-4D32-9279-D2F75E23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E5236-4D16-4040-8ADB-3FDA4691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77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0E46-E75F-4D76-A621-71F09892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D6756-A4DF-479F-BD13-19FB27298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576E2-3444-47E2-99B8-AD24C60B8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4DB53-2BF9-4ED0-B32D-B5FD066F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B7BE3-B6C6-4633-8C3D-7FDAC805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4A60A-08F9-4229-9113-F27AA40E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73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7BB59-9EE8-4FBF-A257-F133138D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0CA8A-2140-44EA-A405-8A8776BD46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201B5-3D0A-4448-ABB8-4036F0C14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20034-4800-43BE-8EB0-45121B4ED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2D783-8D4F-4E87-BAB4-DB7B70DF0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32BD8-E022-4B57-9AD7-0F205502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55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EDF06-70D4-4FE4-92A2-D59EA8682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DEE43-8F92-4B0F-A929-0C6F38258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AB9AF-B42D-4BD4-B8D2-B208ADB00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0FE5C-303D-4776-869B-9063C8EE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C6620-F7AD-4867-960E-D0D41A32E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985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601B17-D601-4468-B44F-9C4D629795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37953-0E01-4C5D-A0E3-304FC2445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31023-D4B2-4B40-83CC-83F35C699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FC894-F0B3-46C8-AE75-21240373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7248E-1E8F-4DF1-B527-CFC4C6A0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49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4B1E37-71CB-4DEB-99E1-5216277F4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6CD99-BAD8-42A5-AA3A-1F1554DA8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7F54-E72F-4563-AA8F-A306761C5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FCD9C-B9B4-42D3-B7E4-26C46A327BE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342C5-E7B6-4305-889B-CF26633B9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E4D0A-9C7A-42E8-845E-91FFD6FE3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4F9DE-D56B-4BA1-B554-24E38FE655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28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oxfordowl.co.uk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pjOxpLEynIE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useum.rcsed.ac.uk/about/virtual-tour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DO_SMymzSmg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8.jpeg"/><Relationship Id="rId2" Type="http://schemas.openxmlformats.org/officeDocument/2006/relationships/hyperlink" Target="https://youtu.be/pSTAd6VQSa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lesians.org.uk/salesians-of-don-bosco#:~:text=The%20Salesians%20of%20Don%20Bosco%20is%20a%20religious,doing%20so%2C%20to%20be%20a%20friend%20to%20Christ" TargetMode="External"/><Relationship Id="rId5" Type="http://schemas.openxmlformats.org/officeDocument/2006/relationships/hyperlink" Target="https://www.youtube.com/watch?v=nsH1RJY5zyI" TargetMode="External"/><Relationship Id="rId4" Type="http://schemas.openxmlformats.org/officeDocument/2006/relationships/hyperlink" Target="https://www.youtube.com/watch?v=IJvM5VGiF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70642-B75E-4DF2-BDF1-14F6DC3C4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en-GB" sz="2000">
                <a:solidFill>
                  <a:srgbClr val="080808"/>
                </a:solidFill>
              </a:rPr>
              <a:t>1</a:t>
            </a:r>
            <a:r>
              <a:rPr lang="en-GB" sz="2000" baseline="30000">
                <a:solidFill>
                  <a:srgbClr val="080808"/>
                </a:solidFill>
              </a:rPr>
              <a:t>st</a:t>
            </a:r>
            <a:r>
              <a:rPr lang="en-GB" sz="2000">
                <a:solidFill>
                  <a:srgbClr val="080808"/>
                </a:solidFill>
              </a:rPr>
              <a:t> February 2021 </a:t>
            </a:r>
          </a:p>
          <a:p>
            <a:r>
              <a:rPr lang="en-GB" sz="2000">
                <a:solidFill>
                  <a:srgbClr val="080808"/>
                </a:solidFill>
              </a:rPr>
              <a:t>Digital Learning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B8A3A2-D875-47D6-B6E1-965EE6B7C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GB" sz="3600">
                <a:solidFill>
                  <a:srgbClr val="080808"/>
                </a:solidFill>
              </a:rPr>
              <a:t>Week 4 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3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ED915-5C51-48EB-821A-D5CACAE90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GB" sz="3600"/>
              <a:t>A Quick Note From Ms. Vella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46AE5-DBE2-4840-8987-89A204CDE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GB" sz="2000"/>
              <a:t>Welcome Back                       Witamy                       Bienvenidas </a:t>
            </a:r>
          </a:p>
          <a:p>
            <a:endParaRPr lang="en-GB" sz="2000"/>
          </a:p>
          <a:p>
            <a:r>
              <a:rPr lang="en-GB" sz="2000"/>
              <a:t>Thank you for all your hard work in the previous weeks !! Keep it up P6 !!</a:t>
            </a:r>
          </a:p>
          <a:p>
            <a:r>
              <a:rPr lang="en-GB" sz="2000"/>
              <a:t>Dziekuje za twoja ciezka prace w ostatnich tygodniach !!</a:t>
            </a:r>
          </a:p>
          <a:p>
            <a:endParaRPr lang="en-GB" sz="2000"/>
          </a:p>
          <a:p>
            <a:r>
              <a:rPr lang="en-GB" sz="2000"/>
              <a:t>Gracias por su arduo trabajo las ultimas semanas !! </a:t>
            </a:r>
          </a:p>
          <a:p>
            <a:pPr marL="0" indent="0">
              <a:buNone/>
            </a:pPr>
            <a:endParaRPr lang="en-GB" sz="2000"/>
          </a:p>
          <a:p>
            <a:endParaRPr lang="en-GB" sz="2000"/>
          </a:p>
          <a:p>
            <a:pPr marL="0" indent="0">
              <a:buNone/>
            </a:pPr>
            <a:endParaRPr lang="en-GB" sz="20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31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0C3C-C0C3-4C70-B206-339405FFC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7021"/>
            <a:ext cx="10515600" cy="3228539"/>
          </a:xfrm>
        </p:spPr>
        <p:txBody>
          <a:bodyPr/>
          <a:lstStyle/>
          <a:p>
            <a:r>
              <a:rPr lang="en-GB" dirty="0"/>
              <a:t>In this ppt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65E4A-3EEE-4F59-820D-34C246567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grid has all the subjects and all the tasks you are doing this week </a:t>
            </a:r>
          </a:p>
          <a:p>
            <a:r>
              <a:rPr lang="en-GB" dirty="0" err="1">
                <a:solidFill>
                  <a:schemeClr val="accent1"/>
                </a:solidFill>
              </a:rPr>
              <a:t>Tutaj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znajdziesz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wszystkie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czynnosci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ktore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musisz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wykonac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wtym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tygodniu</a:t>
            </a:r>
            <a:endParaRPr lang="en-GB" dirty="0">
              <a:solidFill>
                <a:schemeClr val="accent1"/>
              </a:solidFill>
            </a:endParaRPr>
          </a:p>
          <a:p>
            <a:r>
              <a:rPr lang="en-GB" dirty="0" err="1">
                <a:solidFill>
                  <a:srgbClr val="FF0000"/>
                </a:solidFill>
              </a:rPr>
              <a:t>Aqui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encontraras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todas</a:t>
            </a:r>
            <a:r>
              <a:rPr lang="en-GB" dirty="0">
                <a:solidFill>
                  <a:srgbClr val="FF0000"/>
                </a:solidFill>
              </a:rPr>
              <a:t> la </a:t>
            </a:r>
            <a:r>
              <a:rPr lang="en-GB" dirty="0" err="1">
                <a:solidFill>
                  <a:srgbClr val="FF0000"/>
                </a:solidFill>
              </a:rPr>
              <a:t>actividades</a:t>
            </a:r>
            <a:r>
              <a:rPr lang="en-GB" dirty="0">
                <a:solidFill>
                  <a:srgbClr val="FF0000"/>
                </a:solidFill>
              </a:rPr>
              <a:t> que </a:t>
            </a:r>
            <a:r>
              <a:rPr lang="en-GB" dirty="0" err="1">
                <a:solidFill>
                  <a:srgbClr val="FF0000"/>
                </a:solidFill>
              </a:rPr>
              <a:t>tienes</a:t>
            </a:r>
            <a:r>
              <a:rPr lang="en-GB" dirty="0">
                <a:solidFill>
                  <a:srgbClr val="FF0000"/>
                </a:solidFill>
              </a:rPr>
              <a:t> que </a:t>
            </a:r>
            <a:r>
              <a:rPr lang="en-GB" dirty="0" err="1">
                <a:solidFill>
                  <a:srgbClr val="FF0000"/>
                </a:solidFill>
              </a:rPr>
              <a:t>hacer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esta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semana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A time table to suggest your work </a:t>
            </a:r>
          </a:p>
          <a:p>
            <a:r>
              <a:rPr lang="en-GB" dirty="0" err="1">
                <a:solidFill>
                  <a:schemeClr val="accent1"/>
                </a:solidFill>
              </a:rPr>
              <a:t>Harmonogram</a:t>
            </a:r>
            <a:r>
              <a:rPr lang="en-GB" dirty="0">
                <a:solidFill>
                  <a:schemeClr val="accent1"/>
                </a:solidFill>
              </a:rPr>
              <a:t> aby ci </a:t>
            </a:r>
            <a:r>
              <a:rPr lang="en-GB" dirty="0" err="1">
                <a:solidFill>
                  <a:schemeClr val="accent1"/>
                </a:solidFill>
              </a:rPr>
              <a:t>pomoc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  <a:p>
            <a:r>
              <a:rPr lang="en-GB" dirty="0" err="1">
                <a:solidFill>
                  <a:srgbClr val="FF0000"/>
                </a:solidFill>
              </a:rPr>
              <a:t>Horario</a:t>
            </a:r>
            <a:r>
              <a:rPr lang="en-GB" dirty="0">
                <a:solidFill>
                  <a:srgbClr val="FF0000"/>
                </a:solidFill>
              </a:rPr>
              <a:t> para </a:t>
            </a:r>
            <a:r>
              <a:rPr lang="en-GB" dirty="0" err="1">
                <a:solidFill>
                  <a:srgbClr val="FF0000"/>
                </a:solidFill>
              </a:rPr>
              <a:t>ayudarte</a:t>
            </a:r>
            <a:r>
              <a:rPr lang="en-GB" dirty="0">
                <a:solidFill>
                  <a:srgbClr val="FF0000"/>
                </a:solidFill>
              </a:rPr>
              <a:t> 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9D5318E-1860-4341-838E-48B9CBF3D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409" y="3883378"/>
            <a:ext cx="2152650" cy="267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47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D9AC18-7E46-47A4-B290-5E32A7AC40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136544"/>
              </p:ext>
            </p:extLst>
          </p:nvPr>
        </p:nvGraphicFramePr>
        <p:xfrm>
          <a:off x="838200" y="228600"/>
          <a:ext cx="105156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338">
                  <a:extLst>
                    <a:ext uri="{9D8B030D-6E8A-4147-A177-3AD203B41FA5}">
                      <a16:colId xmlns:a16="http://schemas.microsoft.com/office/drawing/2014/main" val="1900908816"/>
                    </a:ext>
                  </a:extLst>
                </a:gridCol>
                <a:gridCol w="4691062">
                  <a:extLst>
                    <a:ext uri="{9D8B030D-6E8A-4147-A177-3AD203B41FA5}">
                      <a16:colId xmlns:a16="http://schemas.microsoft.com/office/drawing/2014/main" val="33357694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530613095"/>
                    </a:ext>
                  </a:extLst>
                </a:gridCol>
              </a:tblGrid>
              <a:tr h="672601">
                <a:tc>
                  <a:txBody>
                    <a:bodyPr/>
                    <a:lstStyle/>
                    <a:p>
                      <a:r>
                        <a:rPr lang="en-GB" dirty="0"/>
                        <a:t>Numeracy </a:t>
                      </a:r>
                    </a:p>
                    <a:p>
                      <a:r>
                        <a:rPr lang="en-GB" dirty="0"/>
                        <a:t>Separate PPT and files on 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 Tasks ( all with videos or </a:t>
                      </a:r>
                      <a:r>
                        <a:rPr lang="en-GB" dirty="0" err="1"/>
                        <a:t>powerpoints</a:t>
                      </a:r>
                      <a:r>
                        <a:rPr lang="en-GB" dirty="0"/>
                        <a:t>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Try do a task a day  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832817"/>
                  </a:ext>
                </a:extLst>
              </a:tr>
              <a:tr h="960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Literacy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Separate PPT and files on Teams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Reading – 4 Tasks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Listening and Talking – Online sessions/ </a:t>
                      </a:r>
                      <a:r>
                        <a:rPr lang="en-US" sz="1800" b="1" dirty="0" err="1"/>
                        <a:t>Newsround</a:t>
                      </a:r>
                      <a:endParaRPr lang="en-US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Writing – 4 Tasks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Try do a task from Reading a day  and Writing Task a day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317244"/>
                  </a:ext>
                </a:extLst>
              </a:tr>
              <a:tr h="15373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Other subjects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STEM- interactive activity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RE – Tasks numbered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Social Subjects – Old Edinburgh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Art – 1 Task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PE- grid and links to follow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Choose one subject each day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Try to do a session of PE / exercise each day since we are on a lockdown 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52657"/>
                  </a:ext>
                </a:extLst>
              </a:tr>
              <a:tr h="1537374">
                <a:tc>
                  <a:txBody>
                    <a:bodyPr/>
                    <a:lstStyle/>
                    <a:p>
                      <a:r>
                        <a:rPr lang="en-GB" dirty="0"/>
                        <a:t>Teacher remote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indent="0">
                        <a:lnSpc>
                          <a:spcPct val="90000"/>
                        </a:lnSpc>
                        <a:spcAft>
                          <a:spcPts val="600"/>
                        </a:spcAft>
                        <a:buFontTx/>
                        <a:buNone/>
                      </a:pPr>
                      <a:r>
                        <a:rPr lang="en-US" sz="1800" dirty="0"/>
                        <a:t>Feel free to message me during school hours. </a:t>
                      </a:r>
                    </a:p>
                    <a:p>
                      <a:pPr marL="57150" indent="0">
                        <a:lnSpc>
                          <a:spcPct val="90000"/>
                        </a:lnSpc>
                        <a:spcAft>
                          <a:spcPts val="600"/>
                        </a:spcAft>
                        <a:buFontTx/>
                        <a:buNone/>
                      </a:pPr>
                      <a:r>
                        <a:rPr lang="en-US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Live sessions-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9.30- 10.30 – feedback and marking your work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1pm- 2pm – Live sessions all class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Group meetings TIMETABLE AT THE END OF THIS PPT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One to one sessions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352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36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28BCEC-A1F5-4475-A958-07707AA17CD9}"/>
              </a:ext>
            </a:extLst>
          </p:cNvPr>
          <p:cNvSpPr txBox="1"/>
          <p:nvPr/>
        </p:nvSpPr>
        <p:spPr>
          <a:xfrm>
            <a:off x="1783644" y="879215"/>
            <a:ext cx="9655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anose="030F0702030302020204" pitchFamily="66" charset="0"/>
              </a:rPr>
              <a:t>Numeracy: Our Schedule for This Week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9AC314-3C3E-47A2-BDD3-308E0853A419}"/>
              </a:ext>
            </a:extLst>
          </p:cNvPr>
          <p:cNvSpPr txBox="1"/>
          <p:nvPr/>
        </p:nvSpPr>
        <p:spPr>
          <a:xfrm>
            <a:off x="1365956" y="1636889"/>
            <a:ext cx="897384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/>
              <a:t>Numeracy:</a:t>
            </a:r>
          </a:p>
          <a:p>
            <a:r>
              <a:rPr lang="en-GB" sz="1600"/>
              <a:t>Last week you did Equivalent Fractions this week we will continue building on that plus some revision from last term on Sumdog </a:t>
            </a:r>
          </a:p>
          <a:p>
            <a:r>
              <a:rPr lang="en-GB" sz="1600"/>
              <a:t> </a:t>
            </a:r>
          </a:p>
          <a:p>
            <a:r>
              <a:rPr lang="en-GB" sz="1600"/>
              <a:t>Task 1-  </a:t>
            </a:r>
            <a:r>
              <a:rPr lang="en-GB" sz="1600" b="1"/>
              <a:t>Mental Maths </a:t>
            </a:r>
            <a:r>
              <a:rPr lang="en-GB" sz="1600"/>
              <a:t>(Time yourself or ask someone to help)</a:t>
            </a:r>
          </a:p>
          <a:p>
            <a:r>
              <a:rPr lang="en-GB" sz="1600"/>
              <a:t>Task 2 – </a:t>
            </a:r>
            <a:r>
              <a:rPr lang="en-GB" sz="1600" b="1"/>
              <a:t>Decimals </a:t>
            </a:r>
            <a:r>
              <a:rPr lang="en-GB" sz="1600"/>
              <a:t>(Video and slides)</a:t>
            </a:r>
          </a:p>
          <a:p>
            <a:r>
              <a:rPr lang="en-GB" sz="1600"/>
              <a:t>Task 3 – </a:t>
            </a:r>
            <a:r>
              <a:rPr lang="en-GB" sz="1600" b="1"/>
              <a:t>Fractions </a:t>
            </a:r>
            <a:r>
              <a:rPr lang="en-GB" sz="1600"/>
              <a:t>(Video and slides)</a:t>
            </a:r>
          </a:p>
          <a:p>
            <a:r>
              <a:rPr lang="en-GB" sz="1600"/>
              <a:t>Task 4 – </a:t>
            </a:r>
            <a:r>
              <a:rPr lang="en-GB" sz="1600" b="1"/>
              <a:t>Sumdog (password is under files on teams)</a:t>
            </a:r>
          </a:p>
          <a:p>
            <a:r>
              <a:rPr lang="en-GB" sz="1600" b="1">
                <a:highlight>
                  <a:srgbClr val="FFFF00"/>
                </a:highlight>
              </a:rPr>
              <a:t>This week there are going to be extra assignments for different groups I will assign them during the week!</a:t>
            </a:r>
          </a:p>
          <a:p>
            <a:endParaRPr lang="en-GB" sz="1600"/>
          </a:p>
          <a:p>
            <a:pPr algn="ctr"/>
            <a:r>
              <a:rPr lang="en-GB" b="1"/>
              <a:t>Maths:</a:t>
            </a:r>
          </a:p>
          <a:p>
            <a:r>
              <a:rPr lang="en-GB" sz="1600" b="1"/>
              <a:t>Task 1 - Famous Mathematicians  (some of you have not done this yet keep working on it )</a:t>
            </a:r>
          </a:p>
          <a:p>
            <a:r>
              <a:rPr lang="en-GB" sz="1600"/>
              <a:t>-  This activity involves research. </a:t>
            </a:r>
          </a:p>
          <a:p>
            <a:pPr marL="285750" indent="-285750">
              <a:buFontTx/>
              <a:buChar char="-"/>
            </a:pPr>
            <a:r>
              <a:rPr lang="en-GB" sz="1600"/>
              <a:t>Use the pdf worksheet </a:t>
            </a:r>
          </a:p>
          <a:p>
            <a:pPr marL="285750" indent="-285750">
              <a:buFontTx/>
              <a:buChar char="-"/>
            </a:pPr>
            <a:r>
              <a:rPr lang="en-GB" sz="1600"/>
              <a:t>(YOU DO NOT NEED TO PRINT THIS WORKSHEET – You can write your research on a paper </a:t>
            </a:r>
          </a:p>
          <a:p>
            <a:pPr marL="285750" indent="-285750">
              <a:buFontTx/>
              <a:buChar char="-"/>
            </a:pPr>
            <a:r>
              <a:rPr lang="en-GB" sz="1600"/>
              <a:t>Try and do this activity !!</a:t>
            </a:r>
          </a:p>
          <a:p>
            <a:pPr marL="285750" indent="-285750">
              <a:buFontTx/>
              <a:buChar char="-"/>
            </a:pPr>
            <a:endParaRPr lang="en-GB" sz="1600"/>
          </a:p>
          <a:p>
            <a:endParaRPr lang="en-GB" sz="1600"/>
          </a:p>
          <a:p>
            <a:endParaRPr lang="en-GB" sz="1600"/>
          </a:p>
          <a:p>
            <a:r>
              <a:rPr lang="en-GB" sz="1600"/>
              <a:t>Remember – I am available from 1pm – 2pm for questions and for extra support </a:t>
            </a:r>
            <a:endParaRPr lang="en-GB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43E035-9D43-4AE9-8A65-0C35EEE87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176" y="901117"/>
            <a:ext cx="1458931" cy="108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8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3">
            <a:extLst>
              <a:ext uri="{FF2B5EF4-FFF2-40B4-BE49-F238E27FC236}">
                <a16:creationId xmlns:a16="http://schemas.microsoft.com/office/drawing/2014/main" id="{6372B17F-E05A-4FF0-A294-A8F5052FE8CD}"/>
              </a:ext>
            </a:extLst>
          </p:cNvPr>
          <p:cNvSpPr txBox="1"/>
          <p:nvPr/>
        </p:nvSpPr>
        <p:spPr>
          <a:xfrm>
            <a:off x="1357210" y="202969"/>
            <a:ext cx="10029261" cy="946541"/>
          </a:xfrm>
          <a:prstGeom prst="rect">
            <a:avLst/>
          </a:prstGeom>
          <a:solidFill>
            <a:schemeClr val="accent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u="sng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Literacy and English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Try to do some literacy activities every day.. Use the Literacy ppt to support you with your work 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86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Please a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sk your parents to </a:t>
            </a: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register for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account on </a:t>
            </a:r>
            <a:r>
              <a:rPr lang="en-US" sz="1200" u="sng" kern="1200" dirty="0">
                <a:solidFill>
                  <a:srgbClr val="0000FF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www.oxfordowl.co.uk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86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Use the </a:t>
            </a: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powerpoint</a:t>
            </a: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“Literacy “ to find your activities. 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25">
            <a:extLst>
              <a:ext uri="{FF2B5EF4-FFF2-40B4-BE49-F238E27FC236}">
                <a16:creationId xmlns:a16="http://schemas.microsoft.com/office/drawing/2014/main" id="{5867E05C-36E7-41B7-A814-6A757D972326}"/>
              </a:ext>
            </a:extLst>
          </p:cNvPr>
          <p:cNvSpPr txBox="1"/>
          <p:nvPr/>
        </p:nvSpPr>
        <p:spPr>
          <a:xfrm>
            <a:off x="1093291" y="1431228"/>
            <a:ext cx="4670425" cy="2711793"/>
          </a:xfrm>
          <a:prstGeom prst="roundRect">
            <a:avLst/>
          </a:prstGeom>
          <a:solidFill>
            <a:schemeClr val="accent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u="sng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Reading</a:t>
            </a:r>
            <a:endParaRPr lang="en-GB" sz="1100" u="sng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b="1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1 - </a:t>
            </a: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Read a book for half an hour a day. If you are not reading a book this week our grid is full or </a:t>
            </a:r>
            <a:r>
              <a:rPr lang="en-US" sz="1100" dirty="0" err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powerpoints</a:t>
            </a: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articles read them!!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2  - Reading</a:t>
            </a: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Comprehension </a:t>
            </a: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3- </a:t>
            </a:r>
            <a:r>
              <a:rPr lang="en-US" sz="11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Read this non- chronological report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4- </a:t>
            </a: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Try and identify the features and structure for the non chronological report that you have just read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69667B7B-6A76-4E31-BC0F-37D8745AC9DD}"/>
              </a:ext>
            </a:extLst>
          </p:cNvPr>
          <p:cNvSpPr txBox="1"/>
          <p:nvPr/>
        </p:nvSpPr>
        <p:spPr>
          <a:xfrm>
            <a:off x="1094621" y="4286226"/>
            <a:ext cx="5290471" cy="2079860"/>
          </a:xfrm>
          <a:prstGeom prst="roundRect">
            <a:avLst/>
          </a:prstGeom>
          <a:solidFill>
            <a:schemeClr val="accent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Listening and Talking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There </a:t>
            </a:r>
            <a:r>
              <a:rPr lang="en-US" sz="1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 listening and talking activities for RE and Science.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1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atch </a:t>
            </a:r>
            <a:r>
              <a:rPr lang="en-US" sz="11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Newsround</a:t>
            </a:r>
            <a:r>
              <a:rPr lang="en-US" sz="1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talk to someone about the news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Contribute to our Padlet and our class blog</a:t>
            </a:r>
            <a:r>
              <a:rPr lang="en-US" sz="1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Remember when commenting on our Padlet write your names and write sensible comments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We will focus on listening and talking in our learning session 1pm – 2pm 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5DE6D758-A787-410E-B5A9-1F73C6E8029F}"/>
              </a:ext>
            </a:extLst>
          </p:cNvPr>
          <p:cNvSpPr txBox="1"/>
          <p:nvPr/>
        </p:nvSpPr>
        <p:spPr>
          <a:xfrm>
            <a:off x="6826536" y="1706319"/>
            <a:ext cx="4559935" cy="3661286"/>
          </a:xfrm>
          <a:prstGeom prst="roundRect">
            <a:avLst/>
          </a:prstGeom>
          <a:solidFill>
            <a:schemeClr val="accent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u="sng" kern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Writing and Spelling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This week we will look at how to write a non chronological report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1- Look at the ppt Literacy writing read the ppt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2- Watch the video and write your own notes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3- Create your own list of what is it important for a good non chronological report.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4- Present your list to the class – either by creating a video, a ppt or a poster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Spelling – Your spelling list is on the other ppt.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Translate the words into your home language to make sure you understand them.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:\Users\9052194\AppData\Local\Microsoft\Windows\INetCache\Content.MSO\E950C88B.tmp">
            <a:extLst>
              <a:ext uri="{FF2B5EF4-FFF2-40B4-BE49-F238E27FC236}">
                <a16:creationId xmlns:a16="http://schemas.microsoft.com/office/drawing/2014/main" id="{8475CB62-A0BF-46A4-8F99-EFAF253C423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215" y="1431228"/>
            <a:ext cx="79057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9052194\AppData\Local\Microsoft\Windows\INetCache\Content.MSO\7617A0D4.tmp">
            <a:extLst>
              <a:ext uri="{FF2B5EF4-FFF2-40B4-BE49-F238E27FC236}">
                <a16:creationId xmlns:a16="http://schemas.microsoft.com/office/drawing/2014/main" id="{39BA75E4-DF3C-4D4C-BC4A-044BC186327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730" y="4393309"/>
            <a:ext cx="879972" cy="476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1EC4BA-1AD9-4D5C-B272-7413E4886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4796" y="1743830"/>
            <a:ext cx="512108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>
            <a:extLst>
              <a:ext uri="{FF2B5EF4-FFF2-40B4-BE49-F238E27FC236}">
                <a16:creationId xmlns:a16="http://schemas.microsoft.com/office/drawing/2014/main" id="{C4A0DCFB-EF6E-4B8B-9E74-631A548FB0C6}"/>
              </a:ext>
            </a:extLst>
          </p:cNvPr>
          <p:cNvSpPr txBox="1">
            <a:spLocks/>
          </p:cNvSpPr>
          <p:nvPr/>
        </p:nvSpPr>
        <p:spPr>
          <a:xfrm>
            <a:off x="5034845" y="182588"/>
            <a:ext cx="6996288" cy="3676219"/>
          </a:xfrm>
          <a:prstGeom prst="roundRect">
            <a:avLst>
              <a:gd name="adj" fmla="val 6840"/>
            </a:avLst>
          </a:prstGeom>
          <a:solidFill>
            <a:srgbClr val="99FF66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STEM </a:t>
            </a: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human body </a:t>
            </a: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are going to explore the human circulation. </a:t>
            </a:r>
            <a:b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1. Watch the video link is below: </a:t>
            </a:r>
            <a:b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https://www.youtube.com/watch?v=pjOxpLEynIE</a:t>
            </a:r>
            <a:b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Task 2. After watching the </a:t>
            </a:r>
            <a:r>
              <a:rPr lang="en-US" sz="1400" dirty="0" err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video,try</a:t>
            </a: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this interactive game by following this link below and press the circulation button</a:t>
            </a:r>
            <a:b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http://www.tenalpscommunicate.com/clients/siemens/humanbodyOnline/</a:t>
            </a: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Task3 – There is </a:t>
            </a:r>
            <a:r>
              <a:rPr lang="en-US" sz="1400" b="1" u="sng" dirty="0" err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powerpoint</a:t>
            </a:r>
            <a:r>
              <a:rPr lang="en-US" sz="1400" b="1" u="sng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under files that is very detailed about the human circulation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BECE96-3333-400E-93E3-0B22EEC15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95" y="378178"/>
            <a:ext cx="965683" cy="720305"/>
          </a:xfrm>
          <a:prstGeom prst="rect">
            <a:avLst/>
          </a:prstGeom>
        </p:spPr>
      </p:pic>
      <p:sp>
        <p:nvSpPr>
          <p:cNvPr id="4" name="TextBox 29">
            <a:extLst>
              <a:ext uri="{FF2B5EF4-FFF2-40B4-BE49-F238E27FC236}">
                <a16:creationId xmlns:a16="http://schemas.microsoft.com/office/drawing/2014/main" id="{0A61154E-350E-4623-8B4A-276F5317DAD7}"/>
              </a:ext>
            </a:extLst>
          </p:cNvPr>
          <p:cNvSpPr txBox="1">
            <a:spLocks/>
          </p:cNvSpPr>
          <p:nvPr/>
        </p:nvSpPr>
        <p:spPr>
          <a:xfrm>
            <a:off x="513822" y="-670429"/>
            <a:ext cx="3815645" cy="7337140"/>
          </a:xfrm>
          <a:prstGeom prst="roundRect">
            <a:avLst/>
          </a:prstGeom>
          <a:solidFill>
            <a:srgbClr val="F13FC2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Social Studies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Old Edinburgh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1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of the main landmarks in Edinburgh is Surgeon’s Hall Museum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Follow this link for a virtual tour 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https://museum.rcsed.ac.uk/about/virtual-tour</a:t>
            </a:r>
            <a:endParaRPr lang="en-US" sz="1400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Apart from being a landmark in Edinburgh this tour would also tie in with our human body topic.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Task 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below link is an article about 2 famous men that sold human bodies to Edinburgh University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https://en.wikipedia.org/wiki/Burke_and_Hare_murders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BE2A3-12C4-4D49-81A7-E6D64AAF1ECA}"/>
              </a:ext>
            </a:extLst>
          </p:cNvPr>
          <p:cNvSpPr txBox="1"/>
          <p:nvPr/>
        </p:nvSpPr>
        <p:spPr>
          <a:xfrm>
            <a:off x="4930687" y="4238399"/>
            <a:ext cx="6142126" cy="2247424"/>
          </a:xfrm>
          <a:prstGeom prst="roundRect">
            <a:avLst/>
          </a:prstGeom>
          <a:solidFill>
            <a:schemeClr val="accent1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 fontAlgn="base"/>
            <a:r>
              <a:rPr lang="en-US" sz="1400" b="1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P.E.</a:t>
            </a:r>
            <a:r>
              <a:rPr lang="en-US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 ​</a:t>
            </a:r>
          </a:p>
          <a:p>
            <a:pPr algn="ctr" fontAlgn="base"/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/>
            <a:r>
              <a:rPr lang="en-US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Check the PE activities on Teams. </a:t>
            </a:r>
            <a:r>
              <a:rPr lang="en-US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Mr</a:t>
            </a:r>
            <a:r>
              <a:rPr lang="en-US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Creaney will be looking to see  which ones you have been doing this week!</a:t>
            </a:r>
          </a:p>
          <a:p>
            <a:pPr algn="ctr" fontAlgn="base"/>
            <a:r>
              <a:rPr lang="en-US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Don’t forget try to do our daily mile !! Post photos of yourselves or videos !!</a:t>
            </a:r>
          </a:p>
          <a:p>
            <a:pPr algn="ctr" fontAlgn="base"/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/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/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15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FC427A-C761-4E91-A5BF-E50DEEC54949}"/>
              </a:ext>
            </a:extLst>
          </p:cNvPr>
          <p:cNvSpPr txBox="1"/>
          <p:nvPr/>
        </p:nvSpPr>
        <p:spPr>
          <a:xfrm>
            <a:off x="187626" y="3429000"/>
            <a:ext cx="4320000" cy="2996565"/>
          </a:xfrm>
          <a:prstGeom prst="roundRect">
            <a:avLst/>
          </a:prstGeom>
          <a:solidFill>
            <a:srgbClr val="FFC0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 fontAlgn="base"/>
            <a:r>
              <a:rPr lang="en-US" sz="2000" b="1" u="sng" dirty="0">
                <a:latin typeface="Century Gothic" panose="020B0502020202020204" pitchFamily="34" charset="0"/>
                <a:cs typeface="Arial"/>
              </a:rPr>
              <a:t>Modern Languages</a:t>
            </a:r>
          </a:p>
          <a:p>
            <a:pPr fontAlgn="base"/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   </a:t>
            </a:r>
          </a:p>
          <a:p>
            <a:pPr fontAlgn="base"/>
            <a:endParaRPr lang="en-GB" b="0" i="0" u="none" strike="noStrike" dirty="0">
              <a:solidFill>
                <a:srgbClr val="FFFFFF"/>
              </a:solidFill>
              <a:effectLst/>
              <a:latin typeface="YouTube Noto"/>
              <a:hlinkClick r:id="rId2"/>
            </a:endParaRPr>
          </a:p>
          <a:p>
            <a:pPr algn="ctr" fontAlgn="base"/>
            <a:r>
              <a:rPr lang="en-GB" b="0" i="0" u="none" strike="noStrike" dirty="0">
                <a:solidFill>
                  <a:srgbClr val="FFFFFF"/>
                </a:solidFill>
                <a:effectLst/>
                <a:latin typeface="YouTube Noto"/>
                <a:hlinkClick r:id="rId2"/>
              </a:rPr>
              <a:t>https://youtu.be/pSTAd6VQSag</a:t>
            </a:r>
            <a:endParaRPr lang="en-US" sz="1200" u="sng" dirty="0"/>
          </a:p>
          <a:p>
            <a:pPr algn="ctr" fontAlgn="base"/>
            <a:r>
              <a:rPr lang="en-US" sz="1200" dirty="0"/>
              <a:t> Say “How are you?” in 5 different languages.</a:t>
            </a:r>
          </a:p>
          <a:p>
            <a:pPr algn="ctr" fontAlgn="base"/>
            <a:r>
              <a:rPr lang="en-US" sz="1200" dirty="0"/>
              <a:t>Record a little video and on clips and post it to Teams.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9ECE6-438C-4E5D-AD92-C950A56C0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015" y="3928438"/>
            <a:ext cx="1644930" cy="164493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2F5203-EC0D-4733-ADE9-4E808E2D9362}"/>
              </a:ext>
            </a:extLst>
          </p:cNvPr>
          <p:cNvSpPr/>
          <p:nvPr/>
        </p:nvSpPr>
        <p:spPr>
          <a:xfrm>
            <a:off x="5058251" y="-180787"/>
            <a:ext cx="6543911" cy="703878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RE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RE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RE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Task 1</a:t>
            </a:r>
          </a:p>
          <a:p>
            <a:pPr algn="ctr"/>
            <a:r>
              <a:rPr lang="en-GB" dirty="0"/>
              <a:t>On the 31</a:t>
            </a:r>
            <a:r>
              <a:rPr lang="en-GB" baseline="30000" dirty="0"/>
              <a:t>st</a:t>
            </a:r>
            <a:r>
              <a:rPr lang="en-GB" dirty="0"/>
              <a:t> January 2021 is the feast of Saint John Bosco.</a:t>
            </a:r>
          </a:p>
          <a:p>
            <a:pPr algn="ctr"/>
            <a:r>
              <a:rPr lang="en-GB" dirty="0"/>
              <a:t>The link below is a video about his life :</a:t>
            </a:r>
          </a:p>
          <a:p>
            <a:pPr algn="ctr"/>
            <a:endParaRPr lang="en-GB" dirty="0"/>
          </a:p>
          <a:p>
            <a:pPr algn="ctr"/>
            <a:r>
              <a:rPr lang="en-GB" dirty="0">
                <a:hlinkClick r:id="rId4"/>
              </a:rPr>
              <a:t>https://www.youtube.com/watch?v=IJvM5VGiFpg</a:t>
            </a:r>
            <a:endParaRPr lang="en-GB" dirty="0"/>
          </a:p>
          <a:p>
            <a:pPr algn="ctr"/>
            <a:r>
              <a:rPr lang="en-GB" dirty="0"/>
              <a:t>Task 2: </a:t>
            </a:r>
          </a:p>
          <a:p>
            <a:pPr algn="ctr"/>
            <a:r>
              <a:rPr lang="en-GB" dirty="0"/>
              <a:t>This video is about the Salesians of Don Bosco and the work they do</a:t>
            </a:r>
          </a:p>
          <a:p>
            <a:pPr algn="ctr"/>
            <a:r>
              <a:rPr lang="en-GB" dirty="0">
                <a:hlinkClick r:id="rId5"/>
              </a:rPr>
              <a:t>https://www.youtube.com/watch?v=nsH1RJY5zyI</a:t>
            </a:r>
            <a:endParaRPr lang="en-GB" dirty="0"/>
          </a:p>
          <a:p>
            <a:pPr algn="ctr"/>
            <a:r>
              <a:rPr lang="en-GB" dirty="0"/>
              <a:t>Task 3: </a:t>
            </a:r>
          </a:p>
          <a:p>
            <a:pPr algn="ctr"/>
            <a:r>
              <a:rPr lang="en-GB" dirty="0"/>
              <a:t>Follow the link to gather more information about the Salesians of Don Bosco in </a:t>
            </a:r>
            <a:r>
              <a:rPr lang="en-GB" dirty="0" err="1"/>
              <a:t>Uk</a:t>
            </a:r>
            <a:endParaRPr lang="en-GB" dirty="0"/>
          </a:p>
          <a:p>
            <a:pPr algn="ctr"/>
            <a:r>
              <a:rPr lang="en-GB" dirty="0">
                <a:hlinkClick r:id="rId6"/>
              </a:rPr>
              <a:t>https://www.salesians.org.uk/salesians-of-don-bosco#:~:text=The%20Salesians%20of%20Don%20Bosco%20is%20a%20religious,doing%20so%2C%20to%20be%20a%20friend%20to%20Christ</a:t>
            </a:r>
            <a:r>
              <a:rPr lang="en-GB" dirty="0"/>
              <a:t>.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A25E11-137D-4FA5-AD72-6C77640D5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0"/>
            <a:ext cx="1482250" cy="142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722070-7B56-4D91-A017-03901039A7D4}"/>
              </a:ext>
            </a:extLst>
          </p:cNvPr>
          <p:cNvSpPr/>
          <p:nvPr/>
        </p:nvSpPr>
        <p:spPr>
          <a:xfrm>
            <a:off x="589838" y="327378"/>
            <a:ext cx="3733806" cy="28899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Art </a:t>
            </a:r>
          </a:p>
          <a:p>
            <a:pPr algn="ctr"/>
            <a:r>
              <a:rPr lang="en-GB" dirty="0"/>
              <a:t>Follow the link to learn how to sketch a human body</a:t>
            </a:r>
          </a:p>
          <a:p>
            <a:pPr algn="ctr"/>
            <a:endParaRPr lang="en-GB" dirty="0"/>
          </a:p>
          <a:p>
            <a:pPr algn="ctr"/>
            <a:r>
              <a:rPr lang="en-GB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https://www.youtube.com/watch?v=DO_SMymzSmg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8300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7B0B39-9C51-4461-89A1-01A163ED0045}"/>
              </a:ext>
            </a:extLst>
          </p:cNvPr>
          <p:cNvSpPr/>
          <p:nvPr/>
        </p:nvSpPr>
        <p:spPr>
          <a:xfrm>
            <a:off x="632178" y="493889"/>
            <a:ext cx="4492977" cy="60282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 dirty="0">
              <a:latin typeface="Century Gothic" panose="020B0502020202020204" pitchFamily="34" charset="0"/>
              <a:cs typeface="Arial"/>
            </a:endParaRPr>
          </a:p>
          <a:p>
            <a:pPr algn="ctr"/>
            <a:r>
              <a:rPr lang="en-IE" sz="1800" dirty="0">
                <a:latin typeface="Century Gothic" panose="020B0502020202020204" pitchFamily="34" charset="0"/>
                <a:cs typeface="Arial"/>
              </a:rPr>
              <a:t>Health and Wellbeing</a:t>
            </a:r>
          </a:p>
          <a:p>
            <a:pPr algn="ctr"/>
            <a:r>
              <a:rPr lang="en-IE" sz="1800" dirty="0">
                <a:latin typeface="Century Gothic" panose="020B0502020202020204" pitchFamily="34" charset="0"/>
                <a:cs typeface="Arial"/>
              </a:rPr>
              <a:t>Task 1:</a:t>
            </a:r>
          </a:p>
          <a:p>
            <a:pPr algn="ctr"/>
            <a:r>
              <a:rPr lang="en-IE" sz="1800" dirty="0">
                <a:latin typeface="Century Gothic" panose="020B0502020202020204" pitchFamily="34" charset="0"/>
                <a:cs typeface="Arial"/>
              </a:rPr>
              <a:t>It is important to try and set a routine for ourselves. You are now responsible enough to try and set your own time table. How is your lockdown Time Table? </a:t>
            </a:r>
          </a:p>
          <a:p>
            <a:pPr algn="ctr"/>
            <a:r>
              <a:rPr lang="en-IE" dirty="0">
                <a:latin typeface="Century Gothic" panose="020B0502020202020204" pitchFamily="34" charset="0"/>
                <a:cs typeface="Arial"/>
              </a:rPr>
              <a:t>Are you sleeping enough?</a:t>
            </a:r>
          </a:p>
          <a:p>
            <a:pPr algn="ctr"/>
            <a:r>
              <a:rPr lang="en-IE" sz="1800" dirty="0">
                <a:latin typeface="Century Gothic" panose="020B0502020202020204" pitchFamily="34" charset="0"/>
                <a:cs typeface="Arial"/>
              </a:rPr>
              <a:t>Are you spending too much time </a:t>
            </a:r>
            <a:r>
              <a:rPr lang="en-IE" sz="1800" dirty="0" err="1">
                <a:latin typeface="Century Gothic" panose="020B0502020202020204" pitchFamily="34" charset="0"/>
                <a:cs typeface="Arial"/>
              </a:rPr>
              <a:t>Netflixing</a:t>
            </a:r>
            <a:r>
              <a:rPr lang="en-IE" sz="1800" dirty="0">
                <a:latin typeface="Century Gothic" panose="020B0502020202020204" pitchFamily="34" charset="0"/>
                <a:cs typeface="Arial"/>
              </a:rPr>
              <a:t> and not exercising enough?</a:t>
            </a:r>
          </a:p>
          <a:p>
            <a:pPr algn="ctr"/>
            <a:r>
              <a:rPr lang="en-IE" dirty="0">
                <a:latin typeface="Century Gothic" panose="020B0502020202020204" pitchFamily="34" charset="0"/>
                <a:cs typeface="Arial"/>
              </a:rPr>
              <a:t>Think about it and let us share our thoughts about this during our live sessions</a:t>
            </a:r>
          </a:p>
          <a:p>
            <a:pPr algn="ctr"/>
            <a:r>
              <a:rPr lang="en-IE" sz="1800" dirty="0">
                <a:latin typeface="Century Gothic" panose="020B0502020202020204" pitchFamily="34" charset="0"/>
                <a:cs typeface="Arial"/>
              </a:rPr>
              <a:t>Task 2: </a:t>
            </a:r>
          </a:p>
          <a:p>
            <a:pPr algn="ctr"/>
            <a:r>
              <a:rPr lang="en-IE" dirty="0">
                <a:latin typeface="Century Gothic" panose="020B0502020202020204" pitchFamily="34" charset="0"/>
                <a:cs typeface="Arial"/>
              </a:rPr>
              <a:t>Online session in regards of Food Topic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556CF90-8283-45DF-900F-701579DCE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88" y="335844"/>
            <a:ext cx="18954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3B4EBE-2F36-45FF-A8B0-1FBBE32673B9}"/>
              </a:ext>
            </a:extLst>
          </p:cNvPr>
          <p:cNvSpPr txBox="1"/>
          <p:nvPr/>
        </p:nvSpPr>
        <p:spPr>
          <a:xfrm>
            <a:off x="7072313" y="3157538"/>
            <a:ext cx="3529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Remember : </a:t>
            </a:r>
          </a:p>
          <a:p>
            <a:r>
              <a:rPr lang="en-GB" dirty="0"/>
              <a:t>Exercise and health Eating is so important during this Lockdown !!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609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9468-C056-49E4-BE27-1C9053E8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next slide there is an online time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CFCAF-E4C2-4E85-B5A6-57D5D6C1A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Time Table shows when Ms Vella going to be available </a:t>
            </a:r>
          </a:p>
          <a:p>
            <a:r>
              <a:rPr lang="en-GB" dirty="0"/>
              <a:t>Please feel free to message me during school hours</a:t>
            </a:r>
          </a:p>
          <a:p>
            <a:r>
              <a:rPr lang="en-GB" dirty="0"/>
              <a:t>Remember I will respond during School Hours !! </a:t>
            </a:r>
          </a:p>
          <a:p>
            <a:r>
              <a:rPr lang="en-GB" dirty="0"/>
              <a:t>To Join a group or Online Session there are always links on the posts pages (JUST CLICK JOIN)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9621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2B6BEBE-6B3E-45FF-9F3D-8151E0EBB9A8}"/>
              </a:ext>
            </a:extLst>
          </p:cNvPr>
          <p:cNvGraphicFramePr>
            <a:graphicFrameLocks noGrp="1"/>
          </p:cNvGraphicFramePr>
          <p:nvPr/>
        </p:nvGraphicFramePr>
        <p:xfrm>
          <a:off x="180622" y="79023"/>
          <a:ext cx="11379198" cy="6778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533">
                  <a:extLst>
                    <a:ext uri="{9D8B030D-6E8A-4147-A177-3AD203B41FA5}">
                      <a16:colId xmlns:a16="http://schemas.microsoft.com/office/drawing/2014/main" val="1643466905"/>
                    </a:ext>
                  </a:extLst>
                </a:gridCol>
                <a:gridCol w="1896533">
                  <a:extLst>
                    <a:ext uri="{9D8B030D-6E8A-4147-A177-3AD203B41FA5}">
                      <a16:colId xmlns:a16="http://schemas.microsoft.com/office/drawing/2014/main" val="3571261820"/>
                    </a:ext>
                  </a:extLst>
                </a:gridCol>
                <a:gridCol w="1896533">
                  <a:extLst>
                    <a:ext uri="{9D8B030D-6E8A-4147-A177-3AD203B41FA5}">
                      <a16:colId xmlns:a16="http://schemas.microsoft.com/office/drawing/2014/main" val="1990877113"/>
                    </a:ext>
                  </a:extLst>
                </a:gridCol>
                <a:gridCol w="1896533">
                  <a:extLst>
                    <a:ext uri="{9D8B030D-6E8A-4147-A177-3AD203B41FA5}">
                      <a16:colId xmlns:a16="http://schemas.microsoft.com/office/drawing/2014/main" val="1393856153"/>
                    </a:ext>
                  </a:extLst>
                </a:gridCol>
                <a:gridCol w="1896533">
                  <a:extLst>
                    <a:ext uri="{9D8B030D-6E8A-4147-A177-3AD203B41FA5}">
                      <a16:colId xmlns:a16="http://schemas.microsoft.com/office/drawing/2014/main" val="3531745986"/>
                    </a:ext>
                  </a:extLst>
                </a:gridCol>
                <a:gridCol w="1896533">
                  <a:extLst>
                    <a:ext uri="{9D8B030D-6E8A-4147-A177-3AD203B41FA5}">
                      <a16:colId xmlns:a16="http://schemas.microsoft.com/office/drawing/2014/main" val="2078267021"/>
                    </a:ext>
                  </a:extLst>
                </a:gridCol>
              </a:tblGrid>
              <a:tr h="391818">
                <a:tc>
                  <a:txBody>
                    <a:bodyPr/>
                    <a:lstStyle/>
                    <a:p>
                      <a:r>
                        <a:rPr lang="en-GB" dirty="0"/>
                        <a:t>Days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10-10.30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11-12pm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1pm- 2pm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2pm- 3pm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10282"/>
                  </a:ext>
                </a:extLst>
              </a:tr>
              <a:tr h="1255962">
                <a:tc>
                  <a:txBody>
                    <a:bodyPr/>
                    <a:lstStyle/>
                    <a:p>
                      <a:r>
                        <a:rPr lang="en-GB" dirty="0"/>
                        <a:t>Monday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Ms. Vella will discuss the grid </a:t>
                      </a:r>
                    </a:p>
                    <a:p>
                      <a:r>
                        <a:rPr lang="en-GB" dirty="0"/>
                        <a:t>Prepare any questions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1:1 session for extra support </a:t>
                      </a:r>
                    </a:p>
                    <a:p>
                      <a:r>
                        <a:rPr lang="en-GB" dirty="0"/>
                        <a:t>(you will be contacted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Online session </a:t>
                      </a:r>
                    </a:p>
                    <a:p>
                      <a:r>
                        <a:rPr lang="en-GB" dirty="0"/>
                        <a:t>Everyone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Ms. Vella </a:t>
                      </a:r>
                    </a:p>
                    <a:p>
                      <a:r>
                        <a:rPr lang="en-GB" dirty="0"/>
                        <a:t>Online marking your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018572"/>
                  </a:ext>
                </a:extLst>
              </a:tr>
              <a:tr h="1255962">
                <a:tc>
                  <a:txBody>
                    <a:bodyPr/>
                    <a:lstStyle/>
                    <a:p>
                      <a:r>
                        <a:rPr lang="en-GB" dirty="0"/>
                        <a:t>Tuesday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Group 1- </a:t>
                      </a:r>
                    </a:p>
                    <a:p>
                      <a:r>
                        <a:rPr lang="en-GB" dirty="0"/>
                        <a:t>you will get an invite to join group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Group 2- </a:t>
                      </a:r>
                    </a:p>
                    <a:p>
                      <a:r>
                        <a:rPr lang="en-GB" dirty="0"/>
                        <a:t>you will get an invite to join group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Online session </a:t>
                      </a:r>
                    </a:p>
                    <a:p>
                      <a:r>
                        <a:rPr lang="en-GB" dirty="0"/>
                        <a:t>Everyone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Ms. Vella </a:t>
                      </a:r>
                    </a:p>
                    <a:p>
                      <a:r>
                        <a:rPr lang="en-GB" dirty="0"/>
                        <a:t>Online marking your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4045"/>
                  </a:ext>
                </a:extLst>
              </a:tr>
              <a:tr h="1255962">
                <a:tc>
                  <a:txBody>
                    <a:bodyPr/>
                    <a:lstStyle/>
                    <a:p>
                      <a:r>
                        <a:rPr lang="en-GB" dirty="0"/>
                        <a:t>Wednesday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Group 3</a:t>
                      </a:r>
                    </a:p>
                    <a:p>
                      <a:r>
                        <a:rPr lang="en-GB" dirty="0"/>
                        <a:t>You will get an invite to join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Group 4 </a:t>
                      </a:r>
                    </a:p>
                    <a:p>
                      <a:r>
                        <a:rPr lang="en-GB" dirty="0"/>
                        <a:t>You will get invite to join group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Online session </a:t>
                      </a:r>
                    </a:p>
                    <a:p>
                      <a:r>
                        <a:rPr lang="en-GB" dirty="0"/>
                        <a:t>Everyone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Ms. Vella </a:t>
                      </a:r>
                    </a:p>
                    <a:p>
                      <a:r>
                        <a:rPr lang="en-GB" dirty="0"/>
                        <a:t>Online marking your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Phone call to parents for more support 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07827"/>
                  </a:ext>
                </a:extLst>
              </a:tr>
              <a:tr h="1835637">
                <a:tc>
                  <a:txBody>
                    <a:bodyPr/>
                    <a:lstStyle/>
                    <a:p>
                      <a:r>
                        <a:rPr lang="en-GB" dirty="0"/>
                        <a:t>Thursday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Group 5 </a:t>
                      </a:r>
                    </a:p>
                    <a:p>
                      <a:r>
                        <a:rPr lang="en-GB" dirty="0"/>
                        <a:t>You will get an invite to join meeting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Group 6 </a:t>
                      </a:r>
                    </a:p>
                    <a:p>
                      <a:r>
                        <a:rPr lang="en-GB" dirty="0"/>
                        <a:t>You will get an invite to join group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Online session </a:t>
                      </a:r>
                    </a:p>
                    <a:p>
                      <a:r>
                        <a:rPr lang="en-GB" dirty="0"/>
                        <a:t>(1- 1.30 )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95437"/>
                  </a:ext>
                </a:extLst>
              </a:tr>
              <a:tr h="391818">
                <a:tc>
                  <a:txBody>
                    <a:bodyPr/>
                    <a:lstStyle/>
                    <a:p>
                      <a:r>
                        <a:rPr lang="en-GB" dirty="0"/>
                        <a:t>Friday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Assembly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Questions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737994"/>
                  </a:ext>
                </a:extLst>
              </a:tr>
              <a:tr h="39181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06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792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C9CC24-B375-4226-BF2B-61FADBBA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70A28E-4FD8-4474-A206-E15B5EBB3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84747"/>
            <a:ext cx="12188952" cy="3294207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647E21-5366-4638-AC97-D8CD4111E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14" b="45501"/>
          <a:stretch>
            <a:fillRect/>
          </a:stretch>
        </p:blipFill>
        <p:spPr>
          <a:xfrm flipV="1">
            <a:off x="0" y="0"/>
            <a:ext cx="12191999" cy="4473360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47FEB4-0F6E-43B0-BB60-7430439A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5" y="2076450"/>
            <a:ext cx="10684151" cy="13451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GOODBYE – DO WIDZENIA – ADIOS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CDB4A-BF83-4D11-9FA3-B77268499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4473360"/>
            <a:ext cx="9469211" cy="8656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Have a great weekend and a great holiday next week </a:t>
            </a:r>
          </a:p>
        </p:txBody>
      </p:sp>
    </p:spTree>
    <p:extLst>
      <p:ext uri="{BB962C8B-B14F-4D97-AF65-F5344CB8AC3E}">
        <p14:creationId xmlns:p14="http://schemas.microsoft.com/office/powerpoint/2010/main" val="4073807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1434</Words>
  <Application>Microsoft Office PowerPoint</Application>
  <PresentationFormat>Widescreen</PresentationFormat>
  <Paragraphs>246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Comic Sans MS</vt:lpstr>
      <vt:lpstr>Times New Roman</vt:lpstr>
      <vt:lpstr>YouTube Noto</vt:lpstr>
      <vt:lpstr>Office Theme</vt:lpstr>
      <vt:lpstr>Week 4 </vt:lpstr>
      <vt:lpstr>A Quick Note From Ms. Vella </vt:lpstr>
      <vt:lpstr>In this ppt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the next slide there is an online time table</vt:lpstr>
      <vt:lpstr>PowerPoint Presentation</vt:lpstr>
      <vt:lpstr>GOODBYE – DO WIDZENIA – ADIOS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4 </dc:title>
  <dc:creator>edwina vella</dc:creator>
  <cp:lastModifiedBy>edwina vella</cp:lastModifiedBy>
  <cp:revision>3</cp:revision>
  <dcterms:created xsi:type="dcterms:W3CDTF">2021-01-29T11:12:42Z</dcterms:created>
  <dcterms:modified xsi:type="dcterms:W3CDTF">2021-01-29T11:15:56Z</dcterms:modified>
</cp:coreProperties>
</file>