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78" r:id="rId5"/>
    <p:sldId id="270" r:id="rId6"/>
    <p:sldId id="1766" r:id="rId7"/>
    <p:sldId id="269" r:id="rId8"/>
    <p:sldId id="280" r:id="rId9"/>
    <p:sldId id="272" r:id="rId10"/>
    <p:sldId id="274" r:id="rId11"/>
  </p:sldIdLst>
  <p:sldSz cx="9144000" cy="6858000" type="screen4x3"/>
  <p:notesSz cx="6973888"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99FF"/>
    <a:srgbClr val="FF66FF"/>
    <a:srgbClr val="99FF66"/>
    <a:srgbClr val="66FF99"/>
    <a:srgbClr val="33CCFF"/>
    <a:srgbClr val="996633"/>
    <a:srgbClr val="FFFF99"/>
    <a:srgbClr val="CC99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3" autoAdjust="0"/>
    <p:restoredTop sz="94291" autoAdjust="0"/>
  </p:normalViewPr>
  <p:slideViewPr>
    <p:cSldViewPr snapToGrid="0" snapToObjects="1">
      <p:cViewPr varScale="1">
        <p:scale>
          <a:sx n="72" d="100"/>
          <a:sy n="72" d="100"/>
        </p:scale>
        <p:origin x="58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2018" cy="461804"/>
          </a:xfrm>
          <a:prstGeom prst="rect">
            <a:avLst/>
          </a:prstGeom>
        </p:spPr>
        <p:txBody>
          <a:bodyPr vert="horz" lIns="93782" tIns="46893" rIns="93782" bIns="46893" rtlCol="0"/>
          <a:lstStyle>
            <a:lvl1pPr algn="l">
              <a:defRPr sz="1200"/>
            </a:lvl1pPr>
          </a:lstStyle>
          <a:p>
            <a:endParaRPr lang="en-US"/>
          </a:p>
        </p:txBody>
      </p:sp>
      <p:sp>
        <p:nvSpPr>
          <p:cNvPr id="3" name="Date Placeholder 2"/>
          <p:cNvSpPr>
            <a:spLocks noGrp="1"/>
          </p:cNvSpPr>
          <p:nvPr>
            <p:ph type="dt" idx="1"/>
          </p:nvPr>
        </p:nvSpPr>
        <p:spPr>
          <a:xfrm>
            <a:off x="3950257" y="1"/>
            <a:ext cx="3022018" cy="461804"/>
          </a:xfrm>
          <a:prstGeom prst="rect">
            <a:avLst/>
          </a:prstGeom>
        </p:spPr>
        <p:txBody>
          <a:bodyPr vert="horz" lIns="93782" tIns="46893" rIns="93782" bIns="46893" rtlCol="0"/>
          <a:lstStyle>
            <a:lvl1pPr algn="r">
              <a:defRPr sz="1200"/>
            </a:lvl1pPr>
          </a:lstStyle>
          <a:p>
            <a:fld id="{B8788B1E-D213-D844-9AAF-3C5739DF4BA6}" type="datetimeFigureOut">
              <a:rPr lang="en-US" smtClean="0"/>
              <a:t>2/19/2021</a:t>
            </a:fld>
            <a:endParaRPr lang="en-US"/>
          </a:p>
        </p:txBody>
      </p:sp>
      <p:sp>
        <p:nvSpPr>
          <p:cNvPr id="4" name="Slide Image Placeholder 3"/>
          <p:cNvSpPr>
            <a:spLocks noGrp="1" noRot="1" noChangeAspect="1"/>
          </p:cNvSpPr>
          <p:nvPr>
            <p:ph type="sldImg" idx="2"/>
          </p:nvPr>
        </p:nvSpPr>
        <p:spPr>
          <a:xfrm>
            <a:off x="1177925" y="692150"/>
            <a:ext cx="4618038" cy="3463925"/>
          </a:xfrm>
          <a:prstGeom prst="rect">
            <a:avLst/>
          </a:prstGeom>
          <a:noFill/>
          <a:ln w="12700">
            <a:solidFill>
              <a:prstClr val="black"/>
            </a:solidFill>
          </a:ln>
        </p:spPr>
        <p:txBody>
          <a:bodyPr vert="horz" lIns="93782" tIns="46893" rIns="93782" bIns="46893" rtlCol="0" anchor="ctr"/>
          <a:lstStyle/>
          <a:p>
            <a:endParaRPr lang="en-US"/>
          </a:p>
        </p:txBody>
      </p:sp>
      <p:sp>
        <p:nvSpPr>
          <p:cNvPr id="5" name="Notes Placeholder 4"/>
          <p:cNvSpPr>
            <a:spLocks noGrp="1"/>
          </p:cNvSpPr>
          <p:nvPr>
            <p:ph type="body" sz="quarter" idx="3"/>
          </p:nvPr>
        </p:nvSpPr>
        <p:spPr>
          <a:xfrm>
            <a:off x="697389" y="4387137"/>
            <a:ext cx="5579110" cy="4156234"/>
          </a:xfrm>
          <a:prstGeom prst="rect">
            <a:avLst/>
          </a:prstGeom>
        </p:spPr>
        <p:txBody>
          <a:bodyPr vert="horz" lIns="93782" tIns="46893" rIns="93782" bIns="4689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8772668"/>
            <a:ext cx="3022018" cy="461804"/>
          </a:xfrm>
          <a:prstGeom prst="rect">
            <a:avLst/>
          </a:prstGeom>
        </p:spPr>
        <p:txBody>
          <a:bodyPr vert="horz" lIns="93782" tIns="46893" rIns="93782" bIns="46893" rtlCol="0" anchor="b"/>
          <a:lstStyle>
            <a:lvl1pPr algn="l">
              <a:defRPr sz="1200"/>
            </a:lvl1pPr>
          </a:lstStyle>
          <a:p>
            <a:endParaRPr lang="en-US"/>
          </a:p>
        </p:txBody>
      </p:sp>
      <p:sp>
        <p:nvSpPr>
          <p:cNvPr id="7" name="Slide Number Placeholder 6"/>
          <p:cNvSpPr>
            <a:spLocks noGrp="1"/>
          </p:cNvSpPr>
          <p:nvPr>
            <p:ph type="sldNum" sz="quarter" idx="5"/>
          </p:nvPr>
        </p:nvSpPr>
        <p:spPr>
          <a:xfrm>
            <a:off x="3950257" y="8772668"/>
            <a:ext cx="3022018" cy="461804"/>
          </a:xfrm>
          <a:prstGeom prst="rect">
            <a:avLst/>
          </a:prstGeom>
        </p:spPr>
        <p:txBody>
          <a:bodyPr vert="horz" lIns="93782" tIns="46893" rIns="93782" bIns="46893" rtlCol="0" anchor="b"/>
          <a:lstStyle>
            <a:lvl1pPr algn="r">
              <a:defRPr sz="1200"/>
            </a:lvl1pPr>
          </a:lstStyle>
          <a:p>
            <a:fld id="{A4E9C083-81DE-5943-86ED-10AB31A21B56}" type="slidenum">
              <a:rPr lang="en-US" smtClean="0"/>
              <a:t>‹#›</a:t>
            </a:fld>
            <a:endParaRPr lang="en-US"/>
          </a:p>
        </p:txBody>
      </p:sp>
    </p:spTree>
    <p:extLst>
      <p:ext uri="{BB962C8B-B14F-4D97-AF65-F5344CB8AC3E}">
        <p14:creationId xmlns:p14="http://schemas.microsoft.com/office/powerpoint/2010/main" val="25345395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2</a:t>
            </a:fld>
            <a:endParaRPr lang="en-US"/>
          </a:p>
        </p:txBody>
      </p:sp>
    </p:spTree>
    <p:extLst>
      <p:ext uri="{BB962C8B-B14F-4D97-AF65-F5344CB8AC3E}">
        <p14:creationId xmlns:p14="http://schemas.microsoft.com/office/powerpoint/2010/main" val="1545954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4</a:t>
            </a:fld>
            <a:endParaRPr lang="en-US"/>
          </a:p>
        </p:txBody>
      </p:sp>
    </p:spTree>
    <p:extLst>
      <p:ext uri="{BB962C8B-B14F-4D97-AF65-F5344CB8AC3E}">
        <p14:creationId xmlns:p14="http://schemas.microsoft.com/office/powerpoint/2010/main" val="39689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6</a:t>
            </a:fld>
            <a:endParaRPr lang="en-US"/>
          </a:p>
        </p:txBody>
      </p:sp>
    </p:spTree>
    <p:extLst>
      <p:ext uri="{BB962C8B-B14F-4D97-AF65-F5344CB8AC3E}">
        <p14:creationId xmlns:p14="http://schemas.microsoft.com/office/powerpoint/2010/main" val="77521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9C083-81DE-5943-86ED-10AB31A21B56}" type="slidenum">
              <a:rPr lang="en-US" smtClean="0"/>
              <a:t>7</a:t>
            </a:fld>
            <a:endParaRPr lang="en-US"/>
          </a:p>
        </p:txBody>
      </p:sp>
    </p:spTree>
    <p:extLst>
      <p:ext uri="{BB962C8B-B14F-4D97-AF65-F5344CB8AC3E}">
        <p14:creationId xmlns:p14="http://schemas.microsoft.com/office/powerpoint/2010/main" val="69367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341187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2119248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E5787DB-9EF4-1C4E-A460-C4B361AC50D2}" type="datetimeFigureOut">
              <a:rPr lang="en-US" smtClean="0"/>
              <a:t>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46960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7E5787DB-9EF4-1C4E-A460-C4B361AC50D2}" type="datetimeFigureOut">
              <a:rPr lang="en-US" smtClean="0"/>
              <a:t>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275950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E5787DB-9EF4-1C4E-A460-C4B361AC50D2}" type="datetimeFigureOut">
              <a:rPr lang="en-US" smtClean="0"/>
              <a:t>2/19/2021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1313784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7E5787DB-9EF4-1C4E-A460-C4B361AC50D2}" type="datetimeFigureOut">
              <a:rPr lang="en-US" smtClean="0"/>
              <a:t>2/19/2021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8401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787DB-9EF4-1C4E-A460-C4B361AC50D2}" type="datetimeFigureOut">
              <a:rPr lang="en-US" smtClean="0"/>
              <a:t>2/19/2021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406963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E5787DB-9EF4-1C4E-A460-C4B361AC50D2}" type="datetimeFigureOut">
              <a:rPr lang="en-US" smtClean="0"/>
              <a:t>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8589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E5787DB-9EF4-1C4E-A460-C4B361AC50D2}" type="datetimeFigureOut">
              <a:rPr lang="en-US" smtClean="0"/>
              <a:t>2/19/2021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82113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1335299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E5787DB-9EF4-1C4E-A460-C4B361AC50D2}" type="datetimeFigureOut">
              <a:rPr lang="en-US" smtClean="0"/>
              <a:t>2/19/2021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485840-5236-CB41-8D46-01F4635339BC}" type="slidenum">
              <a:rPr lang="en-US" smtClean="0"/>
              <a:t>‹#›</a:t>
            </a:fld>
            <a:endParaRPr lang="en-US"/>
          </a:p>
        </p:txBody>
      </p:sp>
    </p:spTree>
    <p:extLst>
      <p:ext uri="{BB962C8B-B14F-4D97-AF65-F5344CB8AC3E}">
        <p14:creationId xmlns:p14="http://schemas.microsoft.com/office/powerpoint/2010/main" val="3912897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584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787DB-9EF4-1C4E-A460-C4B361AC50D2}" type="datetimeFigureOut">
              <a:rPr lang="en-US" smtClean="0"/>
              <a:t>2/19/2021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85840-5236-CB41-8D46-01F4635339BC}" type="slidenum">
              <a:rPr lang="en-US" smtClean="0"/>
              <a:t>‹#›</a:t>
            </a:fld>
            <a:endParaRPr lang="en-US"/>
          </a:p>
        </p:txBody>
      </p:sp>
    </p:spTree>
    <p:extLst>
      <p:ext uri="{BB962C8B-B14F-4D97-AF65-F5344CB8AC3E}">
        <p14:creationId xmlns:p14="http://schemas.microsoft.com/office/powerpoint/2010/main" val="3971627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henational.academy/online-classroom/year-3/maths#subjects" TargetMode="External"/><Relationship Id="rId7"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bbc.co.uk/bitesize/topics/z36tyrd/articles/zcjh8mn" TargetMode="External"/><Relationship Id="rId5" Type="http://schemas.openxmlformats.org/officeDocument/2006/relationships/image" Target="../media/image1.png"/><Relationship Id="rId4" Type="http://schemas.openxmlformats.org/officeDocument/2006/relationships/hyperlink" Target="https://www.timestables.co.uk/5-times-table.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bbc.co.uk/bitesize/topics/z9sycdm/articles/zh3xxyc" TargetMode="External"/><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hyperlink" Target="https://classroom.thenational.academy/lessons/fractions-finding-equivalent-fraction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9HgC2KghBc" TargetMode="External"/><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hyperlink" Target="https://www.bbc.co.uk/newsround/5043487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bbc.co.uk/bitesize/clips/ztgnvcw" TargetMode="External"/><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www.youtube.com/watch?v=Q3ZwCLM0b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2CB5-6598-4DCD-80DC-E0928A331846}"/>
              </a:ext>
            </a:extLst>
          </p:cNvPr>
          <p:cNvSpPr>
            <a:spLocks noGrp="1"/>
          </p:cNvSpPr>
          <p:nvPr>
            <p:ph type="ctrTitle"/>
          </p:nvPr>
        </p:nvSpPr>
        <p:spPr>
          <a:xfrm>
            <a:off x="712304" y="1398379"/>
            <a:ext cx="7772400" cy="1470025"/>
          </a:xfrm>
        </p:spPr>
        <p:txBody>
          <a:bodyPr/>
          <a:lstStyle/>
          <a:p>
            <a:r>
              <a:rPr lang="en-GB" dirty="0">
                <a:latin typeface="Sans script"/>
              </a:rPr>
              <a:t>Welcome to week 6 of home learning P5!</a:t>
            </a:r>
          </a:p>
        </p:txBody>
      </p:sp>
      <p:sp>
        <p:nvSpPr>
          <p:cNvPr id="3" name="Subtitle 2">
            <a:extLst>
              <a:ext uri="{FF2B5EF4-FFF2-40B4-BE49-F238E27FC236}">
                <a16:creationId xmlns:a16="http://schemas.microsoft.com/office/drawing/2014/main" id="{C815D33E-186A-49AB-9386-1E3406A32814}"/>
              </a:ext>
            </a:extLst>
          </p:cNvPr>
          <p:cNvSpPr>
            <a:spLocks noGrp="1"/>
          </p:cNvSpPr>
          <p:nvPr>
            <p:ph type="subTitle" idx="1"/>
          </p:nvPr>
        </p:nvSpPr>
        <p:spPr>
          <a:xfrm>
            <a:off x="1139687" y="3326295"/>
            <a:ext cx="6917635" cy="2570921"/>
          </a:xfrm>
          <a:solidFill>
            <a:schemeClr val="accent1"/>
          </a:solidFill>
        </p:spPr>
        <p:txBody>
          <a:bodyPr>
            <a:normAutofit fontScale="62500" lnSpcReduction="20000"/>
          </a:bodyPr>
          <a:lstStyle/>
          <a:p>
            <a:r>
              <a:rPr lang="en-GB" dirty="0">
                <a:solidFill>
                  <a:schemeClr val="tx1"/>
                </a:solidFill>
                <a:latin typeface="Sans script"/>
              </a:rPr>
              <a:t>Complete:</a:t>
            </a:r>
          </a:p>
          <a:p>
            <a:pPr marL="457200" indent="-457200" algn="l">
              <a:buFont typeface="Arial" panose="020B0604020202020204" pitchFamily="34" charset="0"/>
              <a:buChar char="•"/>
            </a:pPr>
            <a:r>
              <a:rPr lang="en-GB" dirty="0">
                <a:solidFill>
                  <a:schemeClr val="tx1"/>
                </a:solidFill>
                <a:latin typeface="Sans script"/>
              </a:rPr>
              <a:t> one literacy </a:t>
            </a:r>
          </a:p>
          <a:p>
            <a:pPr marL="457200" indent="-457200" algn="l">
              <a:buFont typeface="Arial" panose="020B0604020202020204" pitchFamily="34" charset="0"/>
              <a:buChar char="•"/>
            </a:pPr>
            <a:r>
              <a:rPr lang="en-GB" dirty="0">
                <a:solidFill>
                  <a:schemeClr val="tx1"/>
                </a:solidFill>
                <a:latin typeface="Sans script"/>
              </a:rPr>
              <a:t>one numeracy  </a:t>
            </a:r>
          </a:p>
          <a:p>
            <a:pPr marL="457200" indent="-457200" algn="l">
              <a:buFont typeface="Arial" panose="020B0604020202020204" pitchFamily="34" charset="0"/>
              <a:buChar char="•"/>
            </a:pPr>
            <a:r>
              <a:rPr lang="en-GB" dirty="0">
                <a:solidFill>
                  <a:schemeClr val="tx1"/>
                </a:solidFill>
                <a:latin typeface="Sans script"/>
              </a:rPr>
              <a:t>one other task each day.</a:t>
            </a:r>
          </a:p>
          <a:p>
            <a:pPr algn="l"/>
            <a:endParaRPr lang="en-GB" dirty="0">
              <a:solidFill>
                <a:schemeClr val="tx1"/>
              </a:solidFill>
              <a:latin typeface="Sans script"/>
            </a:endParaRPr>
          </a:p>
          <a:p>
            <a:pPr algn="l"/>
            <a:endParaRPr lang="en-GB" dirty="0">
              <a:solidFill>
                <a:schemeClr val="tx1"/>
              </a:solidFill>
              <a:latin typeface="Sans script"/>
            </a:endParaRPr>
          </a:p>
          <a:p>
            <a:r>
              <a:rPr lang="en-GB" dirty="0">
                <a:solidFill>
                  <a:schemeClr val="tx1"/>
                </a:solidFill>
                <a:latin typeface="Sans script"/>
              </a:rPr>
              <a:t> Remember our class motto:</a:t>
            </a:r>
          </a:p>
          <a:p>
            <a:r>
              <a:rPr lang="en-GB" b="1" i="1" dirty="0">
                <a:solidFill>
                  <a:schemeClr val="tx1"/>
                </a:solidFill>
                <a:latin typeface="Sans script"/>
              </a:rPr>
              <a:t>Stay on task!  </a:t>
            </a:r>
          </a:p>
        </p:txBody>
      </p:sp>
    </p:spTree>
    <p:extLst>
      <p:ext uri="{BB962C8B-B14F-4D97-AF65-F5344CB8AC3E}">
        <p14:creationId xmlns:p14="http://schemas.microsoft.com/office/powerpoint/2010/main" val="620067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54425" y="66418"/>
            <a:ext cx="6392317" cy="338554"/>
          </a:xfrm>
          <a:prstGeom prst="rect">
            <a:avLst/>
          </a:prstGeom>
          <a:solidFill>
            <a:srgbClr val="FFFF00"/>
          </a:solidFill>
          <a:ln w="38100" cmpd="sng">
            <a:solidFill>
              <a:schemeClr val="tx1"/>
            </a:solidFill>
            <a:prstDash val="solid"/>
            <a:miter lim="800000"/>
          </a:ln>
        </p:spPr>
        <p:txBody>
          <a:bodyPr wrap="square" rtlCol="0" anchor="ctr">
            <a:spAutoFit/>
          </a:bodyPr>
          <a:lstStyle/>
          <a:p>
            <a:pPr algn="ctr"/>
            <a:r>
              <a:rPr lang="en-US" sz="1600" dirty="0">
                <a:latin typeface="Sans script"/>
                <a:cs typeface="Arial"/>
              </a:rPr>
              <a:t>P5 Home Learning. Week beginning Monday 22-02-2021</a:t>
            </a:r>
          </a:p>
        </p:txBody>
      </p:sp>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TextBox 33">
            <a:extLst>
              <a:ext uri="{FF2B5EF4-FFF2-40B4-BE49-F238E27FC236}">
                <a16:creationId xmlns:a16="http://schemas.microsoft.com/office/drawing/2014/main" id="{75CD9789-C5B4-40F6-8016-7637A655649D}"/>
              </a:ext>
            </a:extLst>
          </p:cNvPr>
          <p:cNvSpPr txBox="1"/>
          <p:nvPr/>
        </p:nvSpPr>
        <p:spPr>
          <a:xfrm>
            <a:off x="1354425" y="567828"/>
            <a:ext cx="6392317" cy="954107"/>
          </a:xfrm>
          <a:prstGeom prst="rect">
            <a:avLst/>
          </a:prstGeom>
          <a:solidFill>
            <a:schemeClr val="tx2">
              <a:lumMod val="40000"/>
              <a:lumOff val="6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800" b="1" u="sng" dirty="0">
                <a:latin typeface="Sans script"/>
                <a:cs typeface="Arial"/>
              </a:rPr>
              <a:t>Numeracy &amp; </a:t>
            </a:r>
            <a:r>
              <a:rPr lang="en-US" sz="2800" b="1" u="sng" dirty="0" err="1">
                <a:latin typeface="Sans script"/>
                <a:cs typeface="Arial"/>
              </a:rPr>
              <a:t>Maths</a:t>
            </a:r>
            <a:endParaRPr lang="en-US" sz="2800" b="1" u="sng" dirty="0">
              <a:latin typeface="Sans script"/>
              <a:cs typeface="Arial"/>
            </a:endParaRPr>
          </a:p>
          <a:p>
            <a:pPr marL="342900" indent="-342900">
              <a:buAutoNum type="arabicPeriod"/>
            </a:pPr>
            <a:r>
              <a:rPr lang="en-US" sz="1400" dirty="0">
                <a:latin typeface="Sans script"/>
                <a:cs typeface="Arial"/>
              </a:rPr>
              <a:t>Complete </a:t>
            </a:r>
            <a:r>
              <a:rPr lang="en-US" sz="1400" dirty="0" err="1">
                <a:latin typeface="Sans script"/>
                <a:cs typeface="Arial"/>
              </a:rPr>
              <a:t>maths</a:t>
            </a:r>
            <a:r>
              <a:rPr lang="en-US" sz="1400" dirty="0">
                <a:latin typeface="Sans script"/>
                <a:cs typeface="Arial"/>
              </a:rPr>
              <a:t> and numeracy activities every day.</a:t>
            </a:r>
          </a:p>
          <a:p>
            <a:pPr marL="342900" indent="-342900">
              <a:buAutoNum type="arabicPeriod"/>
            </a:pPr>
            <a:r>
              <a:rPr lang="en-US" sz="1400" dirty="0">
                <a:latin typeface="Sans script"/>
                <a:cs typeface="Arial"/>
              </a:rPr>
              <a:t>Log in and complete the challenges I have set in </a:t>
            </a:r>
            <a:r>
              <a:rPr lang="en-US" sz="1400" dirty="0" err="1">
                <a:latin typeface="Sans script"/>
                <a:cs typeface="Arial"/>
              </a:rPr>
              <a:t>Sumdog</a:t>
            </a:r>
            <a:r>
              <a:rPr lang="en-US" sz="1400" dirty="0">
                <a:latin typeface="Sans script"/>
                <a:cs typeface="Arial"/>
              </a:rPr>
              <a:t>.</a:t>
            </a:r>
          </a:p>
        </p:txBody>
      </p:sp>
      <p:sp>
        <p:nvSpPr>
          <p:cNvPr id="15" name="TextBox 14">
            <a:hlinkClick r:id="rId3"/>
            <a:extLst>
              <a:ext uri="{FF2B5EF4-FFF2-40B4-BE49-F238E27FC236}">
                <a16:creationId xmlns:a16="http://schemas.microsoft.com/office/drawing/2014/main" id="{636DAFAC-23A2-4F9F-9048-834767FF8358}"/>
              </a:ext>
            </a:extLst>
          </p:cNvPr>
          <p:cNvSpPr txBox="1"/>
          <p:nvPr/>
        </p:nvSpPr>
        <p:spPr>
          <a:xfrm>
            <a:off x="5192856" y="1850075"/>
            <a:ext cx="3816626" cy="4734104"/>
          </a:xfrm>
          <a:prstGeom prst="roundRect">
            <a:avLst/>
          </a:prstGeom>
          <a:solidFill>
            <a:schemeClr val="tx2">
              <a:lumMod val="40000"/>
              <a:lumOff val="60000"/>
            </a:schemeClr>
          </a:solidFill>
          <a:ln w="28575" cap="rnd" cmpd="sng">
            <a:solidFill>
              <a:schemeClr val="tx1"/>
            </a:solidFill>
          </a:ln>
          <a:effectLst/>
          <a:scene3d>
            <a:camera prst="orthographicFront"/>
            <a:lightRig rig="threePt" dir="t"/>
          </a:scene3d>
          <a:sp3d>
            <a:bevelT/>
            <a:bevelB/>
          </a:sp3d>
        </p:spPr>
        <p:txBody>
          <a:bodyPr wrap="square" rtlCol="0" anchor="t">
            <a:spAutoFit/>
          </a:bodyPr>
          <a:lstStyle/>
          <a:p>
            <a:r>
              <a:rPr lang="en-IE" sz="1400" b="1" u="sng" dirty="0">
                <a:latin typeface="Sans script"/>
              </a:rPr>
              <a:t>Challenge:</a:t>
            </a:r>
          </a:p>
          <a:p>
            <a:pPr marL="285750" indent="-285750" fontAlgn="base">
              <a:buFont typeface="Arial" panose="020B0604020202020204" pitchFamily="34" charset="0"/>
              <a:buChar char="•"/>
            </a:pPr>
            <a:r>
              <a:rPr lang="en-IE" sz="1300" dirty="0">
                <a:latin typeface="Sans script"/>
              </a:rPr>
              <a:t>You have</a:t>
            </a:r>
            <a:r>
              <a:rPr lang="en-IE" sz="1300" b="1" dirty="0">
                <a:latin typeface="Sans script"/>
              </a:rPr>
              <a:t> 5 </a:t>
            </a:r>
            <a:r>
              <a:rPr lang="en-IE" sz="1300" dirty="0">
                <a:latin typeface="Sans script"/>
              </a:rPr>
              <a:t>minutes to make the number </a:t>
            </a:r>
            <a:r>
              <a:rPr lang="en-IE" sz="1600" b="1" dirty="0">
                <a:latin typeface="Sans script"/>
              </a:rPr>
              <a:t>56</a:t>
            </a:r>
            <a:r>
              <a:rPr lang="en-IE" sz="1300" dirty="0">
                <a:latin typeface="Sans script"/>
              </a:rPr>
              <a:t> using + - x ÷. </a:t>
            </a:r>
          </a:p>
          <a:p>
            <a:pPr fontAlgn="base"/>
            <a:endParaRPr lang="en-IE" sz="1300" dirty="0">
              <a:latin typeface="Sans script"/>
            </a:endParaRPr>
          </a:p>
          <a:p>
            <a:pPr fontAlgn="base"/>
            <a:r>
              <a:rPr lang="en-IE" sz="1300" b="1" u="sng" dirty="0">
                <a:latin typeface="Sans script"/>
              </a:rPr>
              <a:t>Mental Maths:</a:t>
            </a:r>
          </a:p>
          <a:p>
            <a:pPr marL="342900" indent="-342900" fontAlgn="base">
              <a:buAutoNum type="arabicPeriod"/>
            </a:pPr>
            <a:r>
              <a:rPr lang="en-IE" sz="1300" dirty="0">
                <a:latin typeface="Sans script"/>
              </a:rPr>
              <a:t>Add 21 + 45=.</a:t>
            </a:r>
          </a:p>
          <a:p>
            <a:pPr marL="342900" indent="-342900" fontAlgn="base">
              <a:buAutoNum type="arabicPeriod"/>
            </a:pPr>
            <a:r>
              <a:rPr lang="en-IE" sz="1300" dirty="0">
                <a:latin typeface="Sans script"/>
              </a:rPr>
              <a:t>What is 60+90?</a:t>
            </a:r>
          </a:p>
          <a:p>
            <a:pPr marL="342900" indent="-342900" fontAlgn="base">
              <a:buAutoNum type="arabicPeriod"/>
            </a:pPr>
            <a:r>
              <a:rPr lang="en-IE" sz="1300" dirty="0">
                <a:latin typeface="Sans script"/>
              </a:rPr>
              <a:t>How many angles does a square have?</a:t>
            </a:r>
          </a:p>
          <a:p>
            <a:pPr marL="342900" indent="-342900" fontAlgn="base">
              <a:buAutoNum type="arabicPeriod"/>
            </a:pPr>
            <a:r>
              <a:rPr lang="en-IE" sz="1300" dirty="0">
                <a:latin typeface="Sans script"/>
              </a:rPr>
              <a:t>Round 436 to the nearest hundred?</a:t>
            </a:r>
          </a:p>
          <a:p>
            <a:pPr marL="342900" indent="-342900" fontAlgn="base">
              <a:buAutoNum type="arabicPeriod"/>
            </a:pPr>
            <a:r>
              <a:rPr lang="en-IE" sz="1300" dirty="0">
                <a:latin typeface="Sans script"/>
              </a:rPr>
              <a:t>What is 100-45=?</a:t>
            </a:r>
          </a:p>
          <a:p>
            <a:pPr marL="342900" indent="-342900" fontAlgn="base">
              <a:buAutoNum type="arabicPeriod"/>
            </a:pPr>
            <a:r>
              <a:rPr lang="en-IE" sz="1300" dirty="0">
                <a:latin typeface="Sans script"/>
              </a:rPr>
              <a:t>What time is it right now?</a:t>
            </a:r>
          </a:p>
          <a:p>
            <a:pPr marL="342900" indent="-342900" fontAlgn="base">
              <a:buAutoNum type="arabicPeriod"/>
            </a:pPr>
            <a:r>
              <a:rPr lang="en-IE" sz="1300" dirty="0">
                <a:latin typeface="Sans script"/>
              </a:rPr>
              <a:t>What 11 x 12?</a:t>
            </a:r>
          </a:p>
          <a:p>
            <a:pPr marL="342900" indent="-342900" fontAlgn="base">
              <a:buAutoNum type="arabicPeriod"/>
            </a:pPr>
            <a:r>
              <a:rPr lang="en-IE" sz="1300" dirty="0">
                <a:latin typeface="Sans script"/>
              </a:rPr>
              <a:t>2ms is how many </a:t>
            </a:r>
            <a:r>
              <a:rPr lang="en-IE" sz="1300" dirty="0" err="1">
                <a:latin typeface="Sans script"/>
              </a:rPr>
              <a:t>cms</a:t>
            </a:r>
            <a:r>
              <a:rPr lang="en-IE" sz="1300" dirty="0">
                <a:latin typeface="Sans script"/>
              </a:rPr>
              <a:t>?</a:t>
            </a:r>
          </a:p>
          <a:p>
            <a:pPr marL="342900" indent="-342900" fontAlgn="base">
              <a:buAutoNum type="arabicPeriod"/>
            </a:pPr>
            <a:r>
              <a:rPr lang="en-IE" sz="1300" dirty="0">
                <a:latin typeface="Sans script"/>
              </a:rPr>
              <a:t>What year is 3 years after 2034?</a:t>
            </a:r>
          </a:p>
          <a:p>
            <a:pPr marL="342900" indent="-342900" fontAlgn="base">
              <a:buAutoNum type="arabicPeriod"/>
            </a:pPr>
            <a:r>
              <a:rPr lang="en-IE" sz="1300" dirty="0">
                <a:latin typeface="Sans script"/>
              </a:rPr>
              <a:t>I have a 1l water bottle, I drink 200mls of water and another 500mls of water, how much liquid will I have left?</a:t>
            </a:r>
          </a:p>
          <a:p>
            <a:pPr fontAlgn="base"/>
            <a:endParaRPr lang="en-IE" sz="1300" b="1" u="sng" dirty="0">
              <a:latin typeface="Sans script"/>
            </a:endParaRPr>
          </a:p>
          <a:p>
            <a:pPr fontAlgn="base"/>
            <a:r>
              <a:rPr lang="en-IE" sz="1300" b="1" u="sng" dirty="0">
                <a:latin typeface="Sans script"/>
              </a:rPr>
              <a:t>Task 4</a:t>
            </a:r>
            <a:r>
              <a:rPr lang="en-IE" sz="1300" dirty="0">
                <a:latin typeface="Sans script"/>
              </a:rPr>
              <a:t> </a:t>
            </a:r>
          </a:p>
          <a:p>
            <a:pPr marL="285750" indent="-285750" fontAlgn="base">
              <a:buFont typeface="Arial" panose="020B0604020202020204" pitchFamily="34" charset="0"/>
              <a:buChar char="•"/>
            </a:pPr>
            <a:r>
              <a:rPr lang="en-IE" sz="1300" dirty="0">
                <a:latin typeface="Sans script"/>
              </a:rPr>
              <a:t>Continue to practice your times </a:t>
            </a:r>
            <a:r>
              <a:rPr lang="en-IE" sz="1300" dirty="0">
                <a:latin typeface="Sans script"/>
                <a:hlinkClick r:id="rId4"/>
              </a:rPr>
              <a:t>table practice here</a:t>
            </a:r>
            <a:r>
              <a:rPr lang="en-IE" sz="1300" dirty="0">
                <a:latin typeface="Sans script"/>
              </a:rPr>
              <a:t> </a:t>
            </a:r>
          </a:p>
        </p:txBody>
      </p:sp>
      <p:sp>
        <p:nvSpPr>
          <p:cNvPr id="3" name="AutoShape 4" descr="Fun, &quot;un&quot; Word Family, Girl On A Slide, Play, Playground - Boy On ...">
            <a:extLst>
              <a:ext uri="{FF2B5EF4-FFF2-40B4-BE49-F238E27FC236}">
                <a16:creationId xmlns:a16="http://schemas.microsoft.com/office/drawing/2014/main" id="{D22F4789-33EE-4C75-AAB2-1D2B79A06E9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Free Clipart: Math Girl | Scout">
            <a:extLst>
              <a:ext uri="{FF2B5EF4-FFF2-40B4-BE49-F238E27FC236}">
                <a16:creationId xmlns:a16="http://schemas.microsoft.com/office/drawing/2014/main" id="{7D94B7E8-3C38-495D-81E5-5DFD2C1CBC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094" y="582284"/>
            <a:ext cx="1219906" cy="11695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hlinkClick r:id="rId3"/>
            <a:extLst>
              <a:ext uri="{FF2B5EF4-FFF2-40B4-BE49-F238E27FC236}">
                <a16:creationId xmlns:a16="http://schemas.microsoft.com/office/drawing/2014/main" id="{FD72C582-747C-47D1-B100-D971C4DEC471}"/>
              </a:ext>
            </a:extLst>
          </p:cNvPr>
          <p:cNvSpPr txBox="1"/>
          <p:nvPr/>
        </p:nvSpPr>
        <p:spPr>
          <a:xfrm>
            <a:off x="149863" y="1634930"/>
            <a:ext cx="4954317" cy="5164395"/>
          </a:xfrm>
          <a:prstGeom prst="roundRect">
            <a:avLst/>
          </a:prstGeom>
          <a:solidFill>
            <a:schemeClr val="tx2">
              <a:lumMod val="40000"/>
              <a:lumOff val="60000"/>
            </a:schemeClr>
          </a:solidFill>
          <a:ln w="28575" cap="rnd" cmpd="sng">
            <a:solidFill>
              <a:schemeClr val="tx1"/>
            </a:solidFill>
          </a:ln>
          <a:effectLst/>
          <a:scene3d>
            <a:camera prst="orthographicFront"/>
            <a:lightRig rig="threePt" dir="t"/>
          </a:scene3d>
          <a:sp3d>
            <a:bevelT/>
            <a:bevelB/>
          </a:sp3d>
        </p:spPr>
        <p:txBody>
          <a:bodyPr wrap="square" rtlCol="0" anchor="t">
            <a:spAutoFit/>
          </a:bodyPr>
          <a:lstStyle/>
          <a:p>
            <a:pPr fontAlgn="base"/>
            <a:r>
              <a:rPr lang="en-IE" sz="1400" b="1" u="sng" dirty="0">
                <a:latin typeface="Sans script"/>
              </a:rPr>
              <a:t>Task 1</a:t>
            </a:r>
            <a:r>
              <a:rPr lang="en-IE" sz="1400" dirty="0">
                <a:latin typeface="Sans script"/>
              </a:rPr>
              <a:t>: Complete the </a:t>
            </a:r>
            <a:r>
              <a:rPr lang="en-IE" sz="1400" b="1" dirty="0">
                <a:latin typeface="Sans script"/>
              </a:rPr>
              <a:t>s</a:t>
            </a:r>
            <a:r>
              <a:rPr lang="en-IE" sz="1400" b="1" i="1" dirty="0">
                <a:latin typeface="Sans script"/>
              </a:rPr>
              <a:t>afe</a:t>
            </a:r>
            <a:r>
              <a:rPr lang="en-IE" sz="1400" i="1" dirty="0">
                <a:latin typeface="Sans script"/>
              </a:rPr>
              <a:t> challenges saved in teams.</a:t>
            </a:r>
          </a:p>
          <a:p>
            <a:pPr fontAlgn="base"/>
            <a:r>
              <a:rPr lang="en-IE" sz="1400" dirty="0">
                <a:latin typeface="Sans script"/>
              </a:rPr>
              <a:t>Good Luck. </a:t>
            </a:r>
          </a:p>
          <a:p>
            <a:pPr fontAlgn="base"/>
            <a:r>
              <a:rPr lang="en-IE" sz="1400" b="1" u="sng" dirty="0">
                <a:latin typeface="Sans script"/>
              </a:rPr>
              <a:t>Task 2</a:t>
            </a:r>
            <a:r>
              <a:rPr lang="en-IE" sz="1400" dirty="0">
                <a:latin typeface="Sans script"/>
              </a:rPr>
              <a:t>: </a:t>
            </a:r>
            <a:r>
              <a:rPr lang="en-IE" sz="1400" dirty="0">
                <a:latin typeface="Sans script"/>
                <a:hlinkClick r:id="rId6"/>
              </a:rPr>
              <a:t>Division </a:t>
            </a:r>
            <a:r>
              <a:rPr lang="en-IE" sz="1400" dirty="0">
                <a:latin typeface="Sans script"/>
              </a:rPr>
              <a:t>with remainders</a:t>
            </a:r>
          </a:p>
          <a:p>
            <a:pPr fontAlgn="base"/>
            <a:r>
              <a:rPr lang="en-IE" sz="1400" dirty="0">
                <a:latin typeface="Sans script"/>
              </a:rPr>
              <a:t>Remember the </a:t>
            </a:r>
            <a:r>
              <a:rPr lang="en-IE" sz="1400" i="1" dirty="0">
                <a:latin typeface="Sans script"/>
              </a:rPr>
              <a:t>bus stop method</a:t>
            </a:r>
            <a:r>
              <a:rPr lang="en-IE" sz="1400" dirty="0">
                <a:latin typeface="Sans script"/>
              </a:rPr>
              <a:t>?</a:t>
            </a:r>
          </a:p>
          <a:p>
            <a:pPr fontAlgn="base"/>
            <a:r>
              <a:rPr lang="en-IE" sz="1400" dirty="0">
                <a:latin typeface="Sans script"/>
              </a:rPr>
              <a:t>Join me on Monday to revise the method and complete the </a:t>
            </a:r>
            <a:r>
              <a:rPr lang="en-IE" sz="1400" b="1" dirty="0">
                <a:latin typeface="Sans script"/>
              </a:rPr>
              <a:t>worksheet called bus stop division</a:t>
            </a:r>
            <a:r>
              <a:rPr lang="en-IE" sz="1400" dirty="0">
                <a:latin typeface="Sans script"/>
              </a:rPr>
              <a:t>.</a:t>
            </a:r>
          </a:p>
          <a:p>
            <a:pPr marL="285750" indent="-285750" fontAlgn="base">
              <a:buFont typeface="Arial" panose="020B0604020202020204" pitchFamily="34" charset="0"/>
              <a:buChar char="•"/>
            </a:pPr>
            <a:r>
              <a:rPr lang="en-IE" sz="1400" dirty="0">
                <a:latin typeface="Sans script"/>
              </a:rPr>
              <a:t>Complete these questions.</a:t>
            </a:r>
          </a:p>
          <a:p>
            <a:pPr marL="342900" indent="-342900" fontAlgn="base">
              <a:buFont typeface="+mj-lt"/>
              <a:buAutoNum type="arabicPeriod"/>
            </a:pPr>
            <a:r>
              <a:rPr lang="en-IE" sz="1400" dirty="0">
                <a:latin typeface="Sans script"/>
              </a:rPr>
              <a:t>13/2=				22/7=</a:t>
            </a:r>
          </a:p>
          <a:p>
            <a:pPr marL="342900" indent="-342900" fontAlgn="base">
              <a:buFont typeface="+mj-lt"/>
              <a:buAutoNum type="arabicPeriod"/>
            </a:pPr>
            <a:r>
              <a:rPr lang="en-IE" sz="1400" dirty="0">
                <a:latin typeface="Sans script"/>
              </a:rPr>
              <a:t>46/9=				28/5=</a:t>
            </a:r>
          </a:p>
          <a:p>
            <a:pPr marL="342900" indent="-342900" fontAlgn="base">
              <a:buFont typeface="+mj-lt"/>
              <a:buAutoNum type="arabicPeriod"/>
            </a:pPr>
            <a:r>
              <a:rPr lang="en-IE" sz="1400" dirty="0">
                <a:latin typeface="Sans script"/>
              </a:rPr>
              <a:t>4/3=				47/12=</a:t>
            </a:r>
          </a:p>
          <a:p>
            <a:pPr marL="342900" indent="-342900" fontAlgn="base">
              <a:buFont typeface="+mj-lt"/>
              <a:buAutoNum type="arabicPeriod"/>
            </a:pPr>
            <a:r>
              <a:rPr lang="en-IE" sz="1400" dirty="0">
                <a:latin typeface="Sans script"/>
              </a:rPr>
              <a:t>55/6				42/9=</a:t>
            </a:r>
          </a:p>
          <a:p>
            <a:pPr marL="342900" indent="-342900" fontAlgn="base">
              <a:buFont typeface="+mj-lt"/>
              <a:buAutoNum type="arabicPeriod"/>
            </a:pPr>
            <a:r>
              <a:rPr lang="en-IE" sz="1400" dirty="0">
                <a:latin typeface="Sans script"/>
              </a:rPr>
              <a:t>83/11= 				18/4=</a:t>
            </a:r>
          </a:p>
          <a:p>
            <a:pPr fontAlgn="base"/>
            <a:r>
              <a:rPr lang="en-IE" sz="1400" b="1" u="sng" dirty="0">
                <a:latin typeface="Sans script"/>
              </a:rPr>
              <a:t>Task 3</a:t>
            </a:r>
            <a:r>
              <a:rPr lang="en-IE" sz="1400" u="sng" dirty="0">
                <a:latin typeface="Sans script"/>
              </a:rPr>
              <a:t>:</a:t>
            </a:r>
            <a:r>
              <a:rPr lang="en-IE" sz="2400" dirty="0">
                <a:latin typeface="Sans script"/>
              </a:rPr>
              <a:t> </a:t>
            </a:r>
            <a:r>
              <a:rPr lang="en-IE" sz="1400" dirty="0">
                <a:latin typeface="Sans script"/>
              </a:rPr>
              <a:t>Read and just write the answer</a:t>
            </a:r>
            <a:r>
              <a:rPr lang="en-IE" sz="1200" dirty="0">
                <a:latin typeface="Sans script"/>
              </a:rPr>
              <a:t>.</a:t>
            </a:r>
          </a:p>
          <a:p>
            <a:pPr marL="342900" indent="-342900">
              <a:buAutoNum type="arabicPeriod"/>
            </a:pPr>
            <a:r>
              <a:rPr lang="en-IE" sz="1400" dirty="0">
                <a:latin typeface="Sans script"/>
              </a:rPr>
              <a:t>There are 40 pencils in 4 boxes. How many pencils in 1 box?</a:t>
            </a:r>
          </a:p>
          <a:p>
            <a:pPr marL="342900" indent="-342900">
              <a:buAutoNum type="arabicPeriod"/>
            </a:pPr>
            <a:r>
              <a:rPr lang="en-IE" sz="1400" dirty="0">
                <a:latin typeface="Sans script"/>
              </a:rPr>
              <a:t>Each bunch of bananas has 4 bananas how many bunches would 28 bananas make?</a:t>
            </a:r>
            <a:r>
              <a:rPr lang="en-IE" sz="2400" dirty="0">
                <a:latin typeface="Sans script"/>
              </a:rPr>
              <a:t> </a:t>
            </a:r>
          </a:p>
          <a:p>
            <a:r>
              <a:rPr lang="en-IE" sz="1400" dirty="0">
                <a:latin typeface="Sans script"/>
              </a:rPr>
              <a:t>Make 5 questions of your own, like the ones in Task 3. </a:t>
            </a:r>
          </a:p>
          <a:p>
            <a:pPr marL="171450" indent="-171450">
              <a:buFont typeface="Arial" panose="020B0604020202020204" pitchFamily="34" charset="0"/>
              <a:buChar char="•"/>
            </a:pPr>
            <a:r>
              <a:rPr lang="en-IE" sz="1400" dirty="0">
                <a:latin typeface="Sans script"/>
              </a:rPr>
              <a:t>Nominate a friend on Teams to answer them. Give them a thumbs up if they get the answers right!</a:t>
            </a:r>
          </a:p>
        </p:txBody>
      </p:sp>
      <p:pic>
        <p:nvPicPr>
          <p:cNvPr id="1036" name="Picture 12" descr="Free Pictures For Maths, Download Free Clip Art, Free Clip Art on Clipart  Library">
            <a:extLst>
              <a:ext uri="{FF2B5EF4-FFF2-40B4-BE49-F238E27FC236}">
                <a16:creationId xmlns:a16="http://schemas.microsoft.com/office/drawing/2014/main" id="{AF52B692-3768-4F85-B35F-BB230212A4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647" y="701815"/>
            <a:ext cx="1025595" cy="930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048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2" name="Picture 3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08469" y="33013"/>
            <a:ext cx="1372289" cy="1451195"/>
          </a:xfrm>
          <a:prstGeom prst="rect">
            <a:avLst/>
          </a:prstGeom>
        </p:spPr>
      </p:pic>
      <p:sp>
        <p:nvSpPr>
          <p:cNvPr id="41" name="Rectangle 40"/>
          <p:cNvSpPr/>
          <p:nvPr/>
        </p:nvSpPr>
        <p:spPr>
          <a:xfrm>
            <a:off x="1479913" y="5948824"/>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0</a:t>
            </a:r>
            <a:endParaRPr lang="en-US" sz="4050" b="1" dirty="0">
              <a:solidFill>
                <a:prstClr val="black"/>
              </a:solidFill>
              <a:latin typeface="Arial Rounded MT Bold" panose="020F0704030504030204" pitchFamily="34" charset="0"/>
            </a:endParaRPr>
          </a:p>
        </p:txBody>
      </p:sp>
      <p:sp>
        <p:nvSpPr>
          <p:cNvPr id="46" name="Rectangle 45"/>
          <p:cNvSpPr/>
          <p:nvPr/>
        </p:nvSpPr>
        <p:spPr>
          <a:xfrm>
            <a:off x="2801771" y="5948824"/>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1</a:t>
            </a:r>
            <a:endParaRPr lang="en-US" sz="4050" b="1" dirty="0">
              <a:solidFill>
                <a:prstClr val="black"/>
              </a:solidFill>
              <a:latin typeface="Arial Rounded MT Bold" panose="020F0704030504030204" pitchFamily="34" charset="0"/>
            </a:endParaRPr>
          </a:p>
        </p:txBody>
      </p:sp>
      <p:sp>
        <p:nvSpPr>
          <p:cNvPr id="43" name="Rectangle 42"/>
          <p:cNvSpPr/>
          <p:nvPr/>
        </p:nvSpPr>
        <p:spPr>
          <a:xfrm>
            <a:off x="1905979" y="5095684"/>
            <a:ext cx="2333992" cy="675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7" name="Rectangle 46"/>
          <p:cNvSpPr/>
          <p:nvPr/>
        </p:nvSpPr>
        <p:spPr>
          <a:xfrm>
            <a:off x="4149567" y="5948823"/>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2</a:t>
            </a:r>
            <a:endParaRPr lang="en-US" sz="4050" b="1" dirty="0">
              <a:solidFill>
                <a:prstClr val="black"/>
              </a:solidFill>
              <a:latin typeface="Arial Rounded MT Bold" panose="020F0704030504030204" pitchFamily="34" charset="0"/>
            </a:endParaRPr>
          </a:p>
        </p:txBody>
      </p:sp>
      <p:sp>
        <p:nvSpPr>
          <p:cNvPr id="48" name="Rectangle 47"/>
          <p:cNvSpPr/>
          <p:nvPr/>
        </p:nvSpPr>
        <p:spPr>
          <a:xfrm>
            <a:off x="5518998" y="5948822"/>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3</a:t>
            </a:r>
            <a:endParaRPr lang="en-US" sz="4050" b="1" dirty="0">
              <a:solidFill>
                <a:prstClr val="black"/>
              </a:solidFill>
              <a:latin typeface="Arial Rounded MT Bold" panose="020F0704030504030204" pitchFamily="34" charset="0"/>
            </a:endParaRPr>
          </a:p>
        </p:txBody>
      </p:sp>
      <p:sp>
        <p:nvSpPr>
          <p:cNvPr id="44" name="Rectangle 43"/>
          <p:cNvSpPr/>
          <p:nvPr/>
        </p:nvSpPr>
        <p:spPr>
          <a:xfrm>
            <a:off x="4236325" y="5095741"/>
            <a:ext cx="4417345" cy="675000"/>
          </a:xfrm>
          <a:prstGeom prst="rect">
            <a:avLst/>
          </a:prstGeom>
          <a:solidFill>
            <a:srgbClr val="E205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nvGrpSpPr>
          <p:cNvPr id="13" name="Group 12"/>
          <p:cNvGrpSpPr/>
          <p:nvPr/>
        </p:nvGrpSpPr>
        <p:grpSpPr>
          <a:xfrm>
            <a:off x="3780911" y="5399950"/>
            <a:ext cx="464542" cy="377728"/>
            <a:chOff x="9253627" y="4731212"/>
            <a:chExt cx="581025" cy="360000"/>
          </a:xfrm>
        </p:grpSpPr>
        <p:cxnSp>
          <p:nvCxnSpPr>
            <p:cNvPr id="49" name="Straight Connector 48"/>
            <p:cNvCxnSpPr/>
            <p:nvPr/>
          </p:nvCxnSpPr>
          <p:spPr>
            <a:xfrm>
              <a:off x="9253627" y="4731212"/>
              <a:ext cx="0" cy="36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834652" y="4731212"/>
              <a:ext cx="0" cy="36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3540688" y="2278641"/>
            <a:ext cx="2237972" cy="1625325"/>
            <a:chOff x="4578530" y="214800"/>
            <a:chExt cx="2983962" cy="2167100"/>
          </a:xfrm>
        </p:grpSpPr>
        <p:grpSp>
          <p:nvGrpSpPr>
            <p:cNvPr id="66" name="Group 65"/>
            <p:cNvGrpSpPr/>
            <p:nvPr/>
          </p:nvGrpSpPr>
          <p:grpSpPr>
            <a:xfrm>
              <a:off x="5510907" y="214800"/>
              <a:ext cx="2051585" cy="2167100"/>
              <a:chOff x="6602425" y="249410"/>
              <a:chExt cx="1989860" cy="2167100"/>
            </a:xfrm>
          </p:grpSpPr>
          <p:grpSp>
            <p:nvGrpSpPr>
              <p:cNvPr id="68" name="Group 67"/>
              <p:cNvGrpSpPr/>
              <p:nvPr/>
            </p:nvGrpSpPr>
            <p:grpSpPr>
              <a:xfrm>
                <a:off x="6607586" y="746308"/>
                <a:ext cx="1984699" cy="1670202"/>
                <a:chOff x="6904761" y="850416"/>
                <a:chExt cx="1984699" cy="1670202"/>
              </a:xfrm>
            </p:grpSpPr>
            <p:grpSp>
              <p:nvGrpSpPr>
                <p:cNvPr id="76" name="Group 75"/>
                <p:cNvGrpSpPr/>
                <p:nvPr/>
              </p:nvGrpSpPr>
              <p:grpSpPr>
                <a:xfrm>
                  <a:off x="6904761" y="1340137"/>
                  <a:ext cx="1101993" cy="1180481"/>
                  <a:chOff x="10275074" y="1671982"/>
                  <a:chExt cx="1101993" cy="1180481"/>
                </a:xfrm>
              </p:grpSpPr>
              <p:sp>
                <p:nvSpPr>
                  <p:cNvPr id="84" name="Rectangle 83"/>
                  <p:cNvSpPr/>
                  <p:nvPr/>
                </p:nvSpPr>
                <p:spPr>
                  <a:xfrm>
                    <a:off x="10275074" y="1671982"/>
                    <a:ext cx="1101993"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solidFill>
                          <a:prstClr val="black"/>
                        </a:solidFill>
                        <a:latin typeface="Arial Rounded MT Bold" panose="020F0704030504030204" pitchFamily="34" charset="0"/>
                      </a:rPr>
                      <a:t>3</a:t>
                    </a:r>
                    <a:endParaRPr lang="en-US" sz="4950" b="1" dirty="0">
                      <a:solidFill>
                        <a:prstClr val="black"/>
                      </a:solidFill>
                      <a:latin typeface="Arial Rounded MT Bold" panose="020F0704030504030204" pitchFamily="34" charset="0"/>
                    </a:endParaRPr>
                  </a:p>
                </p:txBody>
              </p:sp>
              <p:cxnSp>
                <p:nvCxnSpPr>
                  <p:cNvPr id="87" name="Straight Connector 86"/>
                  <p:cNvCxnSpPr/>
                  <p:nvPr/>
                </p:nvCxnSpPr>
                <p:spPr>
                  <a:xfrm>
                    <a:off x="10438737" y="1792357"/>
                    <a:ext cx="720000"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sp>
              <p:nvSpPr>
                <p:cNvPr id="77" name="Rectangle 76"/>
                <p:cNvSpPr/>
                <p:nvPr/>
              </p:nvSpPr>
              <p:spPr>
                <a:xfrm>
                  <a:off x="7787467" y="850416"/>
                  <a:ext cx="1101993"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prstClr val="black"/>
                    </a:solidFill>
                    <a:latin typeface="Arial Rounded MT Bold" panose="020F0704030504030204" pitchFamily="34" charset="0"/>
                  </a:endParaRPr>
                </a:p>
              </p:txBody>
            </p:sp>
          </p:grpSp>
          <p:sp>
            <p:nvSpPr>
              <p:cNvPr id="69" name="Rectangle 68"/>
              <p:cNvSpPr/>
              <p:nvPr/>
            </p:nvSpPr>
            <p:spPr>
              <a:xfrm>
                <a:off x="6602425" y="249410"/>
                <a:ext cx="1101993"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solidFill>
                      <a:prstClr val="black"/>
                    </a:solidFill>
                    <a:latin typeface="Arial Rounded MT Bold" panose="020F0704030504030204" pitchFamily="34" charset="0"/>
                  </a:rPr>
                  <a:t>2</a:t>
                </a:r>
                <a:endParaRPr lang="en-US" sz="4950" b="1" dirty="0">
                  <a:solidFill>
                    <a:prstClr val="black"/>
                  </a:solidFill>
                  <a:latin typeface="Arial Rounded MT Bold" panose="020F0704030504030204" pitchFamily="34" charset="0"/>
                </a:endParaRPr>
              </a:p>
            </p:txBody>
          </p:sp>
        </p:grpSp>
        <p:sp>
          <p:nvSpPr>
            <p:cNvPr id="65" name="Rectangle 64"/>
            <p:cNvSpPr/>
            <p:nvPr/>
          </p:nvSpPr>
          <p:spPr>
            <a:xfrm>
              <a:off x="4578530" y="653119"/>
              <a:ext cx="1246535"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350" b="1" dirty="0">
                  <a:solidFill>
                    <a:prstClr val="black"/>
                  </a:solidFill>
                  <a:latin typeface="Arial Rounded MT Bold" panose="020F0704030504030204" pitchFamily="34" charset="0"/>
                </a:rPr>
                <a:t>1</a:t>
              </a:r>
              <a:endParaRPr lang="en-US" sz="8625" b="1" dirty="0">
                <a:solidFill>
                  <a:prstClr val="black"/>
                </a:solidFill>
                <a:latin typeface="Arial Rounded MT Bold" panose="020F0704030504030204" pitchFamily="34" charset="0"/>
              </a:endParaRPr>
            </a:p>
          </p:txBody>
        </p:sp>
      </p:grpSp>
      <p:grpSp>
        <p:nvGrpSpPr>
          <p:cNvPr id="8" name="Group 7"/>
          <p:cNvGrpSpPr/>
          <p:nvPr/>
        </p:nvGrpSpPr>
        <p:grpSpPr>
          <a:xfrm>
            <a:off x="1905979" y="5575685"/>
            <a:ext cx="6750000" cy="503950"/>
            <a:chOff x="2537505" y="4472459"/>
            <a:chExt cx="9000000" cy="671933"/>
          </a:xfrm>
        </p:grpSpPr>
        <p:grpSp>
          <p:nvGrpSpPr>
            <p:cNvPr id="10" name="Group 9"/>
            <p:cNvGrpSpPr/>
            <p:nvPr/>
          </p:nvGrpSpPr>
          <p:grpSpPr>
            <a:xfrm>
              <a:off x="2537505" y="4472459"/>
              <a:ext cx="9000000" cy="648000"/>
              <a:chOff x="2920180" y="4587212"/>
              <a:chExt cx="12227717" cy="648000"/>
            </a:xfrm>
          </p:grpSpPr>
          <p:cxnSp>
            <p:nvCxnSpPr>
              <p:cNvPr id="6" name="Straight Connector 5"/>
              <p:cNvCxnSpPr/>
              <p:nvPr/>
            </p:nvCxnSpPr>
            <p:spPr>
              <a:xfrm>
                <a:off x="2920180" y="4908703"/>
                <a:ext cx="12227717"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920180" y="458721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321537" y="458721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746992" y="458721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0242201" y="458721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a:off x="9763573" y="449639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1515394" y="4496392"/>
              <a:ext cx="0" cy="64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0" name="Rectangle 89"/>
          <p:cNvSpPr/>
          <p:nvPr/>
        </p:nvSpPr>
        <p:spPr>
          <a:xfrm>
            <a:off x="6873017" y="5962809"/>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4</a:t>
            </a:r>
            <a:endParaRPr lang="en-US" sz="4050" b="1" dirty="0">
              <a:solidFill>
                <a:prstClr val="black"/>
              </a:solidFill>
              <a:latin typeface="Arial Rounded MT Bold" panose="020F0704030504030204" pitchFamily="34" charset="0"/>
            </a:endParaRPr>
          </a:p>
        </p:txBody>
      </p:sp>
      <p:sp>
        <p:nvSpPr>
          <p:cNvPr id="91" name="Rectangle 90"/>
          <p:cNvSpPr/>
          <p:nvPr/>
        </p:nvSpPr>
        <p:spPr>
          <a:xfrm>
            <a:off x="8186883" y="5976222"/>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b="1" dirty="0">
                <a:solidFill>
                  <a:prstClr val="black"/>
                </a:solidFill>
                <a:latin typeface="Arial Rounded MT Bold" panose="020F0704030504030204" pitchFamily="34" charset="0"/>
              </a:rPr>
              <a:t>5</a:t>
            </a:r>
            <a:endParaRPr lang="en-US" sz="4050" b="1" dirty="0">
              <a:solidFill>
                <a:prstClr val="black"/>
              </a:solidFill>
              <a:latin typeface="Arial Rounded MT Bold" panose="020F0704030504030204" pitchFamily="34" charset="0"/>
            </a:endParaRPr>
          </a:p>
        </p:txBody>
      </p:sp>
      <p:sp>
        <p:nvSpPr>
          <p:cNvPr id="45" name="Rectangle 44"/>
          <p:cNvSpPr/>
          <p:nvPr/>
        </p:nvSpPr>
        <p:spPr>
          <a:xfrm>
            <a:off x="4922832" y="2634173"/>
            <a:ext cx="826495"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solidFill>
                  <a:prstClr val="black"/>
                </a:solidFill>
                <a:latin typeface="Arial Rounded MT Bold" panose="020F0704030504030204" pitchFamily="34" charset="0"/>
              </a:rPr>
              <a:t>+</a:t>
            </a:r>
            <a:endParaRPr lang="en-US" sz="5400" b="1" dirty="0">
              <a:solidFill>
                <a:prstClr val="black"/>
              </a:solidFill>
              <a:latin typeface="Arial Rounded MT Bold" panose="020F0704030504030204" pitchFamily="34" charset="0"/>
            </a:endParaRPr>
          </a:p>
        </p:txBody>
      </p:sp>
      <p:sp>
        <p:nvSpPr>
          <p:cNvPr id="55" name="Rectangle 54"/>
          <p:cNvSpPr/>
          <p:nvPr/>
        </p:nvSpPr>
        <p:spPr>
          <a:xfrm>
            <a:off x="7243472" y="2606243"/>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solidFill>
                  <a:prstClr val="black"/>
                </a:solidFill>
                <a:latin typeface="Arial Rounded MT Bold" panose="020F0704030504030204" pitchFamily="34" charset="0"/>
              </a:rPr>
              <a:t>=</a:t>
            </a:r>
            <a:endParaRPr lang="en-US" sz="5400" b="1" dirty="0">
              <a:solidFill>
                <a:prstClr val="black"/>
              </a:solidFill>
              <a:latin typeface="Arial Rounded MT Bold" panose="020F0704030504030204" pitchFamily="34" charset="0"/>
            </a:endParaRPr>
          </a:p>
        </p:txBody>
      </p:sp>
      <p:sp>
        <p:nvSpPr>
          <p:cNvPr id="56" name="Rectangle 55"/>
          <p:cNvSpPr/>
          <p:nvPr/>
        </p:nvSpPr>
        <p:spPr>
          <a:xfrm>
            <a:off x="7990074" y="2595714"/>
            <a:ext cx="852132" cy="885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350" b="1" dirty="0">
                <a:solidFill>
                  <a:prstClr val="black"/>
                </a:solidFill>
                <a:latin typeface="Arial Rounded MT Bold" panose="020F0704030504030204" pitchFamily="34" charset="0"/>
              </a:rPr>
              <a:t>5</a:t>
            </a:r>
            <a:endParaRPr lang="en-US" sz="8625" b="1" dirty="0">
              <a:solidFill>
                <a:prstClr val="black"/>
              </a:solidFill>
              <a:latin typeface="Arial Rounded MT Bold" panose="020F0704030504030204" pitchFamily="34" charset="0"/>
            </a:endParaRPr>
          </a:p>
        </p:txBody>
      </p:sp>
      <p:grpSp>
        <p:nvGrpSpPr>
          <p:cNvPr id="2" name="Group 1"/>
          <p:cNvGrpSpPr/>
          <p:nvPr/>
        </p:nvGrpSpPr>
        <p:grpSpPr>
          <a:xfrm>
            <a:off x="5708872" y="2176316"/>
            <a:ext cx="1579046" cy="1625325"/>
            <a:chOff x="7691555" y="173372"/>
            <a:chExt cx="2105395" cy="2167100"/>
          </a:xfrm>
        </p:grpSpPr>
        <p:grpSp>
          <p:nvGrpSpPr>
            <p:cNvPr id="51" name="Group 50"/>
            <p:cNvGrpSpPr/>
            <p:nvPr/>
          </p:nvGrpSpPr>
          <p:grpSpPr>
            <a:xfrm>
              <a:off x="8655452" y="173372"/>
              <a:ext cx="1141498" cy="2167100"/>
              <a:chOff x="7791370" y="133886"/>
              <a:chExt cx="1141498" cy="2167100"/>
            </a:xfrm>
          </p:grpSpPr>
          <p:sp>
            <p:nvSpPr>
              <p:cNvPr id="52" name="Rectangle 51"/>
              <p:cNvSpPr/>
              <p:nvPr/>
            </p:nvSpPr>
            <p:spPr>
              <a:xfrm>
                <a:off x="7796691" y="1120505"/>
                <a:ext cx="1136177"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solidFill>
                      <a:prstClr val="black"/>
                    </a:solidFill>
                    <a:latin typeface="Arial Rounded MT Bold" panose="020F0704030504030204" pitchFamily="34" charset="0"/>
                  </a:rPr>
                  <a:t>3</a:t>
                </a:r>
                <a:endParaRPr lang="en-US" sz="4950" b="1" dirty="0">
                  <a:solidFill>
                    <a:prstClr val="black"/>
                  </a:solidFill>
                  <a:latin typeface="Arial Rounded MT Bold" panose="020F0704030504030204" pitchFamily="34" charset="0"/>
                </a:endParaRPr>
              </a:p>
            </p:txBody>
          </p:sp>
          <p:cxnSp>
            <p:nvCxnSpPr>
              <p:cNvPr id="53" name="Straight Connector 52"/>
              <p:cNvCxnSpPr/>
              <p:nvPr/>
            </p:nvCxnSpPr>
            <p:spPr>
              <a:xfrm>
                <a:off x="7965431" y="1240880"/>
                <a:ext cx="742335"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sp>
            <p:nvSpPr>
              <p:cNvPr id="54" name="Rectangle 53"/>
              <p:cNvSpPr/>
              <p:nvPr/>
            </p:nvSpPr>
            <p:spPr>
              <a:xfrm>
                <a:off x="7791370" y="133886"/>
                <a:ext cx="1136177"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solidFill>
                      <a:prstClr val="black"/>
                    </a:solidFill>
                    <a:latin typeface="Arial Rounded MT Bold" panose="020F0704030504030204" pitchFamily="34" charset="0"/>
                  </a:rPr>
                  <a:t>1</a:t>
                </a:r>
                <a:endParaRPr lang="en-US" sz="4950" b="1" dirty="0">
                  <a:solidFill>
                    <a:prstClr val="black"/>
                  </a:solidFill>
                  <a:latin typeface="Arial Rounded MT Bold" panose="020F0704030504030204" pitchFamily="34" charset="0"/>
                </a:endParaRPr>
              </a:p>
            </p:txBody>
          </p:sp>
        </p:grpSp>
        <p:sp>
          <p:nvSpPr>
            <p:cNvPr id="57" name="Rectangle 56"/>
            <p:cNvSpPr/>
            <p:nvPr/>
          </p:nvSpPr>
          <p:spPr>
            <a:xfrm>
              <a:off x="7691555" y="580890"/>
              <a:ext cx="1136176" cy="1180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350" b="1" dirty="0">
                  <a:solidFill>
                    <a:prstClr val="black"/>
                  </a:solidFill>
                  <a:latin typeface="Arial Rounded MT Bold" panose="020F0704030504030204" pitchFamily="34" charset="0"/>
                </a:rPr>
                <a:t>3</a:t>
              </a:r>
              <a:endParaRPr lang="en-US" sz="8625" b="1" dirty="0">
                <a:solidFill>
                  <a:prstClr val="black"/>
                </a:solidFill>
                <a:latin typeface="Arial Rounded MT Bold" panose="020F0704030504030204" pitchFamily="34" charset="0"/>
              </a:endParaRPr>
            </a:p>
          </p:txBody>
        </p:sp>
      </p:grpSp>
      <mc:AlternateContent xmlns:mc="http://schemas.openxmlformats.org/markup-compatibility/2006">
        <mc:Choice xmlns:a14="http://schemas.microsoft.com/office/drawing/2010/main" Requires="a14">
          <p:sp>
            <p:nvSpPr>
              <p:cNvPr id="72" name="TextBox 71">
                <a:extLst>
                  <a:ext uri="{FF2B5EF4-FFF2-40B4-BE49-F238E27FC236}">
                    <a16:creationId xmlns:a16="http://schemas.microsoft.com/office/drawing/2014/main" id="{2EB2D0AF-6233-4A64-8A0C-B8AC860026B7}"/>
                  </a:ext>
                </a:extLst>
              </p:cNvPr>
              <p:cNvSpPr txBox="1"/>
              <p:nvPr/>
            </p:nvSpPr>
            <p:spPr>
              <a:xfrm>
                <a:off x="497911" y="168310"/>
                <a:ext cx="8541103" cy="4801314"/>
              </a:xfrm>
              <a:prstGeom prst="rect">
                <a:avLst/>
              </a:prstGeom>
              <a:noFill/>
            </p:spPr>
            <p:txBody>
              <a:bodyPr wrap="square">
                <a:spAutoFit/>
              </a:bodyPr>
              <a:lstStyle/>
              <a:p>
                <a:pPr algn="l"/>
                <a:endParaRPr lang="en-IE" sz="1800" b="1" u="sng" dirty="0">
                  <a:latin typeface="Sans script"/>
                </a:endParaRPr>
              </a:p>
              <a:p>
                <a:pPr algn="l"/>
                <a:endParaRPr lang="en-IE" b="1" u="sng" dirty="0">
                  <a:latin typeface="Sans script"/>
                </a:endParaRPr>
              </a:p>
              <a:p>
                <a:pPr algn="l"/>
                <a:r>
                  <a:rPr lang="en-IE" sz="1800" b="1" u="sng" dirty="0">
                    <a:latin typeface="Sans script"/>
                  </a:rPr>
                  <a:t>Task 5</a:t>
                </a:r>
                <a:r>
                  <a:rPr lang="en-IE" sz="1800" dirty="0">
                    <a:latin typeface="Sans script"/>
                  </a:rPr>
                  <a:t>: </a:t>
                </a:r>
                <a:r>
                  <a:rPr lang="en-IE" sz="1800" dirty="0">
                    <a:latin typeface="Sans script"/>
                    <a:hlinkClick r:id="rId3"/>
                  </a:rPr>
                  <a:t>Fractions</a:t>
                </a:r>
                <a:r>
                  <a:rPr lang="en-IE" sz="1800" dirty="0">
                    <a:latin typeface="Sans script"/>
                  </a:rPr>
                  <a:t>.</a:t>
                </a:r>
              </a:p>
              <a:p>
                <a:pPr marL="285750" indent="-285750" algn="l">
                  <a:buFont typeface="Arial" panose="020B0604020202020204" pitchFamily="34" charset="0"/>
                  <a:buChar char="•"/>
                </a:pPr>
                <a:r>
                  <a:rPr lang="en-IE" sz="1800" dirty="0">
                    <a:latin typeface="Sans script"/>
                  </a:rPr>
                  <a:t>Answer the following questions. </a:t>
                </a:r>
              </a:p>
              <a:p>
                <a:pPr algn="l"/>
                <a:r>
                  <a:rPr lang="en-IE" sz="1800" dirty="0">
                    <a:latin typeface="Sans script"/>
                  </a:rPr>
                  <a:t>What is the missing fraction?</a:t>
                </a:r>
              </a:p>
              <a:p>
                <a:pPr marL="342900" indent="-342900" algn="l">
                  <a:buFont typeface="+mj-lt"/>
                  <a:buAutoNum type="arabicPeriod"/>
                </a:pPr>
                <a:r>
                  <a:rPr lang="en-IE" sz="1800" dirty="0">
                    <a:latin typeface="Sans script"/>
                    <a:cs typeface="Calibri" panose="020F0502020204030204" pitchFamily="34" charset="0"/>
                  </a:rPr>
                  <a:t>1¼ + ___=5</a:t>
                </a:r>
              </a:p>
              <a:p>
                <a:pPr marL="342900" indent="-342900" algn="l">
                  <a:buFont typeface="+mj-lt"/>
                  <a:buAutoNum type="arabicPeriod"/>
                </a:pPr>
                <a:r>
                  <a:rPr lang="en-IE" sz="1800" dirty="0">
                    <a:latin typeface="Sans script"/>
                    <a:cs typeface="Calibri" panose="020F0502020204030204" pitchFamily="34" charset="0"/>
                  </a:rPr>
                  <a:t>3</a:t>
                </a:r>
                <a:r>
                  <a:rPr lang="en-IE" sz="1800" dirty="0">
                    <a:latin typeface="Calibri" panose="020F0502020204030204" pitchFamily="34" charset="0"/>
                    <a:cs typeface="Calibri" panose="020F0502020204030204" pitchFamily="34" charset="0"/>
                  </a:rPr>
                  <a:t> ¾ + ___= 7</a:t>
                </a:r>
              </a:p>
              <a:p>
                <a:pPr marL="342900" indent="-342900" algn="l">
                  <a:buFont typeface="+mj-lt"/>
                  <a:buAutoNum type="arabicPeriod"/>
                </a:pPr>
                <a:r>
                  <a:rPr lang="en-IE" sz="1800" dirty="0">
                    <a:latin typeface="Calibri" panose="020F0502020204030204" pitchFamily="34" charset="0"/>
                    <a:cs typeface="Calibri" panose="020F0502020204030204" pitchFamily="34" charset="0"/>
                  </a:rPr>
                  <a:t>1</a:t>
                </a:r>
                <a14:m>
                  <m:oMath xmlns:m="http://schemas.openxmlformats.org/officeDocument/2006/math">
                    <m:f>
                      <m:fPr>
                        <m:type m:val="skw"/>
                        <m:ctrlPr>
                          <a:rPr lang="en-IE" sz="1800" i="1" smtClean="0">
                            <a:latin typeface="Cambria Math" panose="02040503050406030204" pitchFamily="18" charset="0"/>
                            <a:cs typeface="Calibri" panose="020F0502020204030204" pitchFamily="34" charset="0"/>
                          </a:rPr>
                        </m:ctrlPr>
                      </m:fPr>
                      <m:num>
                        <m:r>
                          <a:rPr lang="en-GB" sz="1800" b="0" i="1" smtClean="0">
                            <a:latin typeface="Cambria Math" panose="02040503050406030204" pitchFamily="18" charset="0"/>
                            <a:cs typeface="Calibri" panose="020F0502020204030204" pitchFamily="34" charset="0"/>
                          </a:rPr>
                          <m:t>2</m:t>
                        </m:r>
                      </m:num>
                      <m:den>
                        <m:r>
                          <a:rPr lang="en-GB" sz="1800" b="0" i="1" smtClean="0">
                            <a:latin typeface="Cambria Math" panose="02040503050406030204" pitchFamily="18" charset="0"/>
                            <a:cs typeface="Calibri" panose="020F0502020204030204" pitchFamily="34" charset="0"/>
                          </a:rPr>
                          <m:t>3</m:t>
                        </m:r>
                      </m:den>
                    </m:f>
                  </m:oMath>
                </a14:m>
                <a:r>
                  <a:rPr lang="en-IE" sz="1800" dirty="0">
                    <a:latin typeface="Sans script"/>
                  </a:rPr>
                  <a:t> +___=6</a:t>
                </a:r>
              </a:p>
              <a:p>
                <a:pPr marL="342900" indent="-342900" algn="l">
                  <a:buFont typeface="+mj-lt"/>
                  <a:buAutoNum type="arabicPeriod"/>
                </a:pPr>
                <a:r>
                  <a:rPr lang="en-IE" sz="1800" dirty="0">
                    <a:latin typeface="Sans script"/>
                  </a:rPr>
                  <a:t>14 </a:t>
                </a:r>
                <a14:m>
                  <m:oMath xmlns:m="http://schemas.openxmlformats.org/officeDocument/2006/math">
                    <m:f>
                      <m:fPr>
                        <m:type m:val="skw"/>
                        <m:ctrlPr>
                          <a:rPr lang="en-IE" sz="1800" i="1" smtClean="0">
                            <a:latin typeface="Cambria Math" panose="02040503050406030204" pitchFamily="18" charset="0"/>
                          </a:rPr>
                        </m:ctrlPr>
                      </m:fPr>
                      <m:num>
                        <m:r>
                          <a:rPr lang="en-GB" sz="1800" b="0" i="1" smtClean="0">
                            <a:latin typeface="Cambria Math" panose="02040503050406030204" pitchFamily="18" charset="0"/>
                          </a:rPr>
                          <m:t>3</m:t>
                        </m:r>
                      </m:num>
                      <m:den>
                        <m:r>
                          <a:rPr lang="en-GB" sz="1800" b="0" i="1" smtClean="0">
                            <a:latin typeface="Cambria Math" panose="02040503050406030204" pitchFamily="18" charset="0"/>
                          </a:rPr>
                          <m:t>8</m:t>
                        </m:r>
                      </m:den>
                    </m:f>
                    <m:r>
                      <a:rPr lang="en-GB" sz="1800" b="0" i="1" smtClean="0">
                        <a:latin typeface="Cambria Math" panose="02040503050406030204" pitchFamily="18" charset="0"/>
                      </a:rPr>
                      <m:t>+_____=27</m:t>
                    </m:r>
                  </m:oMath>
                </a14:m>
                <a:endParaRPr lang="en-IE" sz="1800" dirty="0">
                  <a:latin typeface="Sans script"/>
                </a:endParaRPr>
              </a:p>
              <a:p>
                <a:pPr marL="342900" indent="-342900" algn="l">
                  <a:buFont typeface="+mj-lt"/>
                  <a:buAutoNum type="arabicPeriod"/>
                </a:pPr>
                <a:r>
                  <a:rPr lang="en-IE" sz="1800" dirty="0">
                    <a:latin typeface="Sans script"/>
                  </a:rPr>
                  <a:t>12 </a:t>
                </a:r>
                <a14:m>
                  <m:oMath xmlns:m="http://schemas.openxmlformats.org/officeDocument/2006/math">
                    <m:f>
                      <m:fPr>
                        <m:type m:val="skw"/>
                        <m:ctrlPr>
                          <a:rPr lang="en-IE" sz="1800" i="1" smtClean="0">
                            <a:latin typeface="Cambria Math" panose="02040503050406030204" pitchFamily="18" charset="0"/>
                          </a:rPr>
                        </m:ctrlPr>
                      </m:fPr>
                      <m:num>
                        <m:r>
                          <a:rPr lang="en-GB" sz="1800" b="0" i="1" smtClean="0">
                            <a:latin typeface="Cambria Math" panose="02040503050406030204" pitchFamily="18" charset="0"/>
                          </a:rPr>
                          <m:t>1</m:t>
                        </m:r>
                      </m:num>
                      <m:den>
                        <m:r>
                          <a:rPr lang="en-GB" sz="1800" b="0" i="1" smtClean="0">
                            <a:latin typeface="Cambria Math" panose="02040503050406030204" pitchFamily="18" charset="0"/>
                          </a:rPr>
                          <m:t>10</m:t>
                        </m:r>
                      </m:den>
                    </m:f>
                  </m:oMath>
                </a14:m>
                <a:r>
                  <a:rPr lang="en-IE" sz="1800" dirty="0">
                    <a:latin typeface="Sans script"/>
                  </a:rPr>
                  <a:t> + ____= 18</a:t>
                </a:r>
              </a:p>
              <a:p>
                <a:pPr marL="342900" indent="-342900" algn="l">
                  <a:buFont typeface="+mj-lt"/>
                  <a:buAutoNum type="arabicPeriod"/>
                </a:pPr>
                <a:r>
                  <a:rPr lang="en-IE" sz="1800" dirty="0">
                    <a:latin typeface="Sans script"/>
                  </a:rPr>
                  <a:t>19+ _____= 21 ½</a:t>
                </a:r>
              </a:p>
              <a:p>
                <a:pPr marL="342900" indent="-342900" algn="l">
                  <a:buFont typeface="+mj-lt"/>
                  <a:buAutoNum type="arabicPeriod"/>
                </a:pPr>
                <a:r>
                  <a:rPr lang="en-IE" sz="1800" dirty="0">
                    <a:latin typeface="Sans script"/>
                  </a:rPr>
                  <a:t>7 – 2 </a:t>
                </a:r>
                <a14:m>
                  <m:oMath xmlns:m="http://schemas.openxmlformats.org/officeDocument/2006/math">
                    <m:f>
                      <m:fPr>
                        <m:type m:val="skw"/>
                        <m:ctrlPr>
                          <a:rPr lang="en-IE" sz="1800" i="1" smtClean="0">
                            <a:latin typeface="Cambria Math" panose="02040503050406030204" pitchFamily="18" charset="0"/>
                          </a:rPr>
                        </m:ctrlPr>
                      </m:fPr>
                      <m:num>
                        <m:r>
                          <a:rPr lang="en-GB" sz="1800" b="0" i="1" smtClean="0">
                            <a:latin typeface="Cambria Math" panose="02040503050406030204" pitchFamily="18" charset="0"/>
                          </a:rPr>
                          <m:t>4</m:t>
                        </m:r>
                      </m:num>
                      <m:den>
                        <m:r>
                          <a:rPr lang="en-GB" sz="1800" b="0" i="1" smtClean="0">
                            <a:latin typeface="Cambria Math" panose="02040503050406030204" pitchFamily="18" charset="0"/>
                          </a:rPr>
                          <m:t>8</m:t>
                        </m:r>
                      </m:den>
                    </m:f>
                    <m:r>
                      <a:rPr lang="en-GB" sz="1800" b="0" i="1" smtClean="0">
                        <a:latin typeface="Cambria Math" panose="02040503050406030204" pitchFamily="18" charset="0"/>
                      </a:rPr>
                      <m:t>=</m:t>
                    </m:r>
                  </m:oMath>
                </a14:m>
                <a:endParaRPr lang="en-GB" sz="1800" b="0" dirty="0">
                  <a:latin typeface="Sans script"/>
                </a:endParaRPr>
              </a:p>
              <a:p>
                <a:pPr marL="342900" indent="-342900" algn="l">
                  <a:buFont typeface="+mj-lt"/>
                  <a:buAutoNum type="arabicPeriod"/>
                </a:pPr>
                <a:r>
                  <a:rPr lang="en-IE" sz="1800" dirty="0">
                    <a:latin typeface="Sans script"/>
                  </a:rPr>
                  <a:t>6 - 3</a:t>
                </a:r>
                <a14:m>
                  <m:oMath xmlns:m="http://schemas.openxmlformats.org/officeDocument/2006/math">
                    <m:f>
                      <m:fPr>
                        <m:type m:val="skw"/>
                        <m:ctrlPr>
                          <a:rPr lang="en-IE" sz="1800" i="1" smtClean="0">
                            <a:latin typeface="Cambria Math" panose="02040503050406030204" pitchFamily="18" charset="0"/>
                          </a:rPr>
                        </m:ctrlPr>
                      </m:fPr>
                      <m:num>
                        <m:r>
                          <a:rPr lang="en-GB" sz="1800" b="0" i="1" smtClean="0">
                            <a:latin typeface="Cambria Math" panose="02040503050406030204" pitchFamily="18" charset="0"/>
                          </a:rPr>
                          <m:t>2</m:t>
                        </m:r>
                      </m:num>
                      <m:den>
                        <m:r>
                          <a:rPr lang="en-GB" sz="1800" b="0" i="1" smtClean="0">
                            <a:latin typeface="Cambria Math" panose="02040503050406030204" pitchFamily="18" charset="0"/>
                          </a:rPr>
                          <m:t>7</m:t>
                        </m:r>
                      </m:den>
                    </m:f>
                  </m:oMath>
                </a14:m>
                <a:r>
                  <a:rPr lang="en-IE" sz="1800" dirty="0">
                    <a:latin typeface="Sans script"/>
                  </a:rPr>
                  <a:t>=</a:t>
                </a:r>
              </a:p>
              <a:p>
                <a:pPr marL="342900" indent="-342900" algn="l">
                  <a:buFont typeface="+mj-lt"/>
                  <a:buAutoNum type="arabicPeriod"/>
                </a:pPr>
                <a:r>
                  <a:rPr lang="en-IE" sz="1800" dirty="0">
                    <a:latin typeface="Sans script"/>
                  </a:rPr>
                  <a:t>10 – 5 </a:t>
                </a:r>
                <a14:m>
                  <m:oMath xmlns:m="http://schemas.openxmlformats.org/officeDocument/2006/math">
                    <m:f>
                      <m:fPr>
                        <m:type m:val="skw"/>
                        <m:ctrlPr>
                          <a:rPr lang="en-IE" sz="1800" i="1" smtClean="0">
                            <a:latin typeface="Cambria Math" panose="02040503050406030204" pitchFamily="18" charset="0"/>
                          </a:rPr>
                        </m:ctrlPr>
                      </m:fPr>
                      <m:num>
                        <m:r>
                          <a:rPr lang="en-GB" sz="1800" b="0" i="1" smtClean="0">
                            <a:latin typeface="Cambria Math" panose="02040503050406030204" pitchFamily="18" charset="0"/>
                          </a:rPr>
                          <m:t>2</m:t>
                        </m:r>
                      </m:num>
                      <m:den>
                        <m:r>
                          <a:rPr lang="en-GB" sz="1800" b="0" i="1" smtClean="0">
                            <a:latin typeface="Cambria Math" panose="02040503050406030204" pitchFamily="18" charset="0"/>
                          </a:rPr>
                          <m:t>5  </m:t>
                        </m:r>
                      </m:den>
                    </m:f>
                    <m:r>
                      <a:rPr lang="en-GB" sz="1800" b="0" i="0" smtClean="0">
                        <a:latin typeface="Cambria Math" panose="02040503050406030204" pitchFamily="18" charset="0"/>
                      </a:rPr>
                      <m:t>=</m:t>
                    </m:r>
                  </m:oMath>
                </a14:m>
                <a:endParaRPr lang="en-GB" sz="1800" b="0" dirty="0">
                  <a:latin typeface="Sans script"/>
                </a:endParaRPr>
              </a:p>
              <a:p>
                <a:endParaRPr lang="en-IE" sz="1800" dirty="0">
                  <a:latin typeface="Sans script"/>
                  <a:hlinkClick r:id="rId4"/>
                </a:endParaRPr>
              </a:p>
              <a:p>
                <a:pPr marL="285750" indent="-285750">
                  <a:buFont typeface="Arial" panose="020B0604020202020204" pitchFamily="34" charset="0"/>
                  <a:buChar char="•"/>
                </a:pPr>
                <a:r>
                  <a:rPr lang="en-IE" dirty="0">
                    <a:latin typeface="Sans script"/>
                    <a:hlinkClick r:id="rId4"/>
                  </a:rPr>
                  <a:t>C</a:t>
                </a:r>
                <a:r>
                  <a:rPr lang="en-IE" sz="1800" dirty="0">
                    <a:latin typeface="Sans script"/>
                    <a:hlinkClick r:id="rId4"/>
                  </a:rPr>
                  <a:t>omplete </a:t>
                </a:r>
                <a:r>
                  <a:rPr lang="en-IE" sz="1800" dirty="0">
                    <a:latin typeface="Sans script"/>
                  </a:rPr>
                  <a:t>the worksheet on teams called fractions.</a:t>
                </a:r>
              </a:p>
              <a:p>
                <a:pPr algn="l"/>
                <a:r>
                  <a:rPr lang="en-GB" sz="1800" dirty="0">
                    <a:latin typeface="Sans script"/>
                  </a:rPr>
                  <a:t> </a:t>
                </a:r>
                <a:endParaRPr lang="en-GB" dirty="0"/>
              </a:p>
            </p:txBody>
          </p:sp>
        </mc:Choice>
        <mc:Fallback>
          <p:sp>
            <p:nvSpPr>
              <p:cNvPr id="72" name="TextBox 71">
                <a:extLst>
                  <a:ext uri="{FF2B5EF4-FFF2-40B4-BE49-F238E27FC236}">
                    <a16:creationId xmlns:a16="http://schemas.microsoft.com/office/drawing/2014/main" id="{2EB2D0AF-6233-4A64-8A0C-B8AC860026B7}"/>
                  </a:ext>
                </a:extLst>
              </p:cNvPr>
              <p:cNvSpPr txBox="1">
                <a:spLocks noRot="1" noChangeAspect="1" noMove="1" noResize="1" noEditPoints="1" noAdjustHandles="1" noChangeArrowheads="1" noChangeShapeType="1" noTextEdit="1"/>
              </p:cNvSpPr>
              <p:nvPr/>
            </p:nvSpPr>
            <p:spPr>
              <a:xfrm>
                <a:off x="497911" y="168310"/>
                <a:ext cx="8541103" cy="4801314"/>
              </a:xfrm>
              <a:prstGeom prst="rect">
                <a:avLst/>
              </a:prstGeom>
              <a:blipFill>
                <a:blip r:embed="rId5"/>
                <a:stretch>
                  <a:fillRect l="-642"/>
                </a:stretch>
              </a:blipFill>
            </p:spPr>
            <p:txBody>
              <a:bodyPr/>
              <a:lstStyle/>
              <a:p>
                <a:r>
                  <a:rPr lang="en-GB">
                    <a:noFill/>
                  </a:rPr>
                  <a:t> </a:t>
                </a:r>
              </a:p>
            </p:txBody>
          </p:sp>
        </mc:Fallback>
      </mc:AlternateContent>
    </p:spTree>
    <p:extLst>
      <p:ext uri="{BB962C8B-B14F-4D97-AF65-F5344CB8AC3E}">
        <p14:creationId xmlns:p14="http://schemas.microsoft.com/office/powerpoint/2010/main" val="274157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50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55" grpId="0"/>
      <p:bldP spid="5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TextBox 25">
            <a:extLst>
              <a:ext uri="{FF2B5EF4-FFF2-40B4-BE49-F238E27FC236}">
                <a16:creationId xmlns:a16="http://schemas.microsoft.com/office/drawing/2014/main" id="{61794B53-BE90-41E9-BE08-B1D6089514AB}"/>
              </a:ext>
            </a:extLst>
          </p:cNvPr>
          <p:cNvSpPr txBox="1"/>
          <p:nvPr/>
        </p:nvSpPr>
        <p:spPr>
          <a:xfrm>
            <a:off x="107161" y="1160481"/>
            <a:ext cx="4301328" cy="1532334"/>
          </a:xfrm>
          <a:prstGeom prst="roundRect">
            <a:avLst/>
          </a:prstGeom>
          <a:solidFill>
            <a:schemeClr val="accent1">
              <a:lumMod val="20000"/>
              <a:lumOff val="8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Sans script"/>
                <a:cs typeface="Arial"/>
              </a:rPr>
              <a:t>Reading</a:t>
            </a:r>
          </a:p>
          <a:p>
            <a:endParaRPr lang="en-US" sz="1400" dirty="0">
              <a:latin typeface="Sans script"/>
              <a:cs typeface="Arial"/>
            </a:endParaRPr>
          </a:p>
          <a:p>
            <a:r>
              <a:rPr lang="en-US" sz="1400" dirty="0">
                <a:latin typeface="Sans script"/>
                <a:cs typeface="Arial"/>
              </a:rPr>
              <a:t>This week we will catch up with our class novel. </a:t>
            </a:r>
          </a:p>
          <a:p>
            <a:pPr marL="285750" indent="-285750">
              <a:buFont typeface="Arial" panose="020B0604020202020204" pitchFamily="34" charset="0"/>
              <a:buChar char="•"/>
            </a:pPr>
            <a:r>
              <a:rPr lang="en-US" sz="1400" dirty="0">
                <a:latin typeface="Sans script"/>
                <a:cs typeface="Arial"/>
              </a:rPr>
              <a:t>We will read what happens next in chapter 4 this week. Monday 11am.  </a:t>
            </a:r>
          </a:p>
          <a:p>
            <a:pPr marL="285750" indent="-285750">
              <a:buFont typeface="Arial" panose="020B0604020202020204" pitchFamily="34" charset="0"/>
              <a:buChar char="•"/>
            </a:pPr>
            <a:r>
              <a:rPr lang="en-US" sz="1400" dirty="0">
                <a:latin typeface="Sans script"/>
                <a:cs typeface="Arial"/>
              </a:rPr>
              <a:t>Complete the Charlotte Web thinker reader.</a:t>
            </a:r>
          </a:p>
        </p:txBody>
      </p:sp>
      <p:sp>
        <p:nvSpPr>
          <p:cNvPr id="24" name="TextBox 23">
            <a:extLst>
              <a:ext uri="{FF2B5EF4-FFF2-40B4-BE49-F238E27FC236}">
                <a16:creationId xmlns:a16="http://schemas.microsoft.com/office/drawing/2014/main" id="{B0EF776D-F5D3-4BFD-945E-DB7278406D47}"/>
              </a:ext>
            </a:extLst>
          </p:cNvPr>
          <p:cNvSpPr txBox="1"/>
          <p:nvPr/>
        </p:nvSpPr>
        <p:spPr>
          <a:xfrm>
            <a:off x="57471" y="69980"/>
            <a:ext cx="8995726" cy="954107"/>
          </a:xfrm>
          <a:prstGeom prst="rect">
            <a:avLst/>
          </a:prstGeom>
          <a:solidFill>
            <a:schemeClr val="accent1">
              <a:lumMod val="20000"/>
              <a:lumOff val="8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800" b="1" u="sng" dirty="0">
                <a:latin typeface="Sans script"/>
                <a:cs typeface="Arial"/>
              </a:rPr>
              <a:t>Literacy and English</a:t>
            </a:r>
          </a:p>
          <a:p>
            <a:pPr marL="342900" indent="-342900">
              <a:buAutoNum type="arabicPeriod"/>
            </a:pPr>
            <a:r>
              <a:rPr lang="en-US" sz="1400" dirty="0">
                <a:latin typeface="Sans script"/>
                <a:cs typeface="Arial"/>
              </a:rPr>
              <a:t>Do some English and literacy activities every day.</a:t>
            </a:r>
          </a:p>
          <a:p>
            <a:pPr marL="342900" indent="-342900">
              <a:buAutoNum type="arabicPeriod"/>
            </a:pPr>
            <a:r>
              <a:rPr lang="en-US" sz="1400" dirty="0">
                <a:latin typeface="Sans script"/>
                <a:cs typeface="Arial"/>
              </a:rPr>
              <a:t>Parents, if you haven’t already done it, please register for a free account on www.oxfordowl.co.uk</a:t>
            </a:r>
          </a:p>
        </p:txBody>
      </p:sp>
      <p:sp>
        <p:nvSpPr>
          <p:cNvPr id="12" name="TextBox 11">
            <a:extLst>
              <a:ext uri="{FF2B5EF4-FFF2-40B4-BE49-F238E27FC236}">
                <a16:creationId xmlns:a16="http://schemas.microsoft.com/office/drawing/2014/main" id="{009B8500-A211-4DF6-89F2-16BF1A9B64D3}"/>
              </a:ext>
            </a:extLst>
          </p:cNvPr>
          <p:cNvSpPr txBox="1"/>
          <p:nvPr/>
        </p:nvSpPr>
        <p:spPr>
          <a:xfrm>
            <a:off x="75739" y="2787412"/>
            <a:ext cx="4401791" cy="3915966"/>
          </a:xfrm>
          <a:prstGeom prst="roundRect">
            <a:avLst/>
          </a:prstGeom>
          <a:solidFill>
            <a:schemeClr val="accent1">
              <a:lumMod val="20000"/>
              <a:lumOff val="8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Listening and Talking: What questions would you ask?</a:t>
            </a:r>
          </a:p>
          <a:p>
            <a:pPr algn="ctr"/>
            <a:r>
              <a:rPr lang="en-US" sz="1400" dirty="0">
                <a:latin typeface="Sans script"/>
                <a:cs typeface="Arial"/>
              </a:rPr>
              <a:t>Watch and listen to the conversation in this </a:t>
            </a:r>
            <a:r>
              <a:rPr lang="en-US" sz="1400" dirty="0">
                <a:latin typeface="Sans script"/>
                <a:cs typeface="Arial"/>
                <a:hlinkClick r:id="rId3"/>
              </a:rPr>
              <a:t>clip</a:t>
            </a:r>
            <a:r>
              <a:rPr lang="en-US" sz="1400" dirty="0">
                <a:latin typeface="Sans script"/>
                <a:cs typeface="Arial"/>
              </a:rPr>
              <a:t>. Ask  an adult to watch it with you and talk about what you like about it and what questions you would ask.</a:t>
            </a:r>
          </a:p>
          <a:p>
            <a:pPr algn="ctr"/>
            <a:endParaRPr lang="en-US" sz="1400" dirty="0">
              <a:latin typeface="Sans script"/>
              <a:cs typeface="Arial"/>
            </a:endParaRPr>
          </a:p>
          <a:p>
            <a:pPr algn="ctr"/>
            <a:endParaRPr lang="en-US" sz="1400" dirty="0">
              <a:latin typeface="Sans script"/>
              <a:cs typeface="Arial"/>
            </a:endParaRPr>
          </a:p>
          <a:p>
            <a:pPr algn="ctr"/>
            <a:endParaRPr lang="en-US" sz="1400" dirty="0">
              <a:latin typeface="Sans script"/>
              <a:cs typeface="Arial"/>
            </a:endParaRPr>
          </a:p>
          <a:p>
            <a:pPr algn="ctr"/>
            <a:endParaRPr lang="en-US" sz="1400" dirty="0">
              <a:latin typeface="Sans script"/>
              <a:cs typeface="Arial"/>
            </a:endParaRPr>
          </a:p>
          <a:p>
            <a:endParaRPr lang="en-US" sz="1400" dirty="0">
              <a:latin typeface="Sans script"/>
              <a:cs typeface="Arial"/>
            </a:endParaRPr>
          </a:p>
          <a:p>
            <a:endParaRPr lang="en-US" sz="1400" dirty="0">
              <a:latin typeface="Sans script"/>
              <a:cs typeface="Arial"/>
            </a:endParaRPr>
          </a:p>
          <a:p>
            <a:r>
              <a:rPr lang="en-US" sz="1400" dirty="0">
                <a:latin typeface="Sans script"/>
                <a:cs typeface="Arial"/>
              </a:rPr>
              <a:t>Then think about what the world will be like if you live to be 101! What would you have seen, what might be different about how we live, the cars we drive, the school we learn in….</a:t>
            </a:r>
          </a:p>
          <a:p>
            <a:r>
              <a:rPr lang="en-US" sz="1400" dirty="0">
                <a:latin typeface="Sans script"/>
                <a:cs typeface="Arial"/>
              </a:rPr>
              <a:t>Share your thoughts on teams.</a:t>
            </a:r>
          </a:p>
        </p:txBody>
      </p:sp>
      <p:sp>
        <p:nvSpPr>
          <p:cNvPr id="13" name="TextBox 12">
            <a:extLst>
              <a:ext uri="{FF2B5EF4-FFF2-40B4-BE49-F238E27FC236}">
                <a16:creationId xmlns:a16="http://schemas.microsoft.com/office/drawing/2014/main" id="{25189E0B-A5E4-4381-A696-79DED963F5E0}"/>
              </a:ext>
            </a:extLst>
          </p:cNvPr>
          <p:cNvSpPr txBox="1"/>
          <p:nvPr/>
        </p:nvSpPr>
        <p:spPr>
          <a:xfrm>
            <a:off x="4648202" y="1160481"/>
            <a:ext cx="4301328" cy="5404902"/>
          </a:xfrm>
          <a:prstGeom prst="roundRect">
            <a:avLst/>
          </a:prstGeom>
          <a:solidFill>
            <a:schemeClr val="accent1">
              <a:lumMod val="20000"/>
              <a:lumOff val="8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1400" b="1" u="sng" dirty="0">
                <a:latin typeface="Century Gothic" panose="020B0502020202020204" pitchFamily="34" charset="0"/>
                <a:cs typeface="Arial"/>
              </a:rPr>
              <a:t>Spelling and handwriting</a:t>
            </a:r>
          </a:p>
          <a:p>
            <a:pPr algn="ctr"/>
            <a:endParaRPr lang="en-US" sz="1400" b="1" u="sng" dirty="0">
              <a:latin typeface="Century Gothic" panose="020B0502020202020204" pitchFamily="34" charset="0"/>
              <a:cs typeface="Arial"/>
            </a:endParaRPr>
          </a:p>
          <a:p>
            <a:r>
              <a:rPr lang="en-GB" sz="1400" dirty="0">
                <a:latin typeface="Sans script"/>
                <a:cs typeface="Arial"/>
              </a:rPr>
              <a:t>Your spelling words are on </a:t>
            </a:r>
            <a:r>
              <a:rPr lang="en-GB" sz="1400" dirty="0" err="1">
                <a:latin typeface="Sans script"/>
                <a:cs typeface="Arial"/>
              </a:rPr>
              <a:t>Sumdog</a:t>
            </a:r>
            <a:r>
              <a:rPr lang="en-GB" sz="1400" dirty="0">
                <a:latin typeface="Sans script"/>
                <a:cs typeface="Arial"/>
              </a:rPr>
              <a:t> this week. Please make sure you log on to complete your spelling.</a:t>
            </a:r>
          </a:p>
          <a:p>
            <a:endParaRPr lang="en-GB" sz="1400" b="1" dirty="0">
              <a:latin typeface="Sans script"/>
              <a:cs typeface="Arial"/>
            </a:endParaRPr>
          </a:p>
          <a:p>
            <a:endParaRPr lang="en-GB" sz="1400" b="1" dirty="0">
              <a:latin typeface="Sans script"/>
              <a:cs typeface="Arial"/>
            </a:endParaRPr>
          </a:p>
          <a:p>
            <a:r>
              <a:rPr lang="en-GB" sz="1400" b="1" dirty="0">
                <a:latin typeface="Sans script"/>
                <a:cs typeface="Arial"/>
              </a:rPr>
              <a:t>Task 1: </a:t>
            </a:r>
          </a:p>
          <a:p>
            <a:pPr marL="285750" indent="-285750">
              <a:buFont typeface="Arial" panose="020B0604020202020204" pitchFamily="34" charset="0"/>
              <a:buChar char="•"/>
            </a:pPr>
            <a:r>
              <a:rPr lang="en-GB" sz="1400" b="1" dirty="0">
                <a:latin typeface="Sans script"/>
                <a:cs typeface="Arial"/>
              </a:rPr>
              <a:t>We will have a spelling test on Thursday at 11am.</a:t>
            </a:r>
            <a:endParaRPr lang="en-GB" sz="1200" dirty="0">
              <a:latin typeface="Century Gothic" panose="020B0502020202020204" pitchFamily="34" charset="0"/>
              <a:cs typeface="Arial"/>
            </a:endParaRPr>
          </a:p>
          <a:p>
            <a:endParaRPr lang="en-GB" sz="1200" dirty="0">
              <a:latin typeface="Century Gothic" panose="020B0502020202020204" pitchFamily="34" charset="0"/>
              <a:cs typeface="Arial"/>
            </a:endParaRPr>
          </a:p>
          <a:p>
            <a:r>
              <a:rPr lang="en-GB" sz="1400" b="1" u="sng" dirty="0">
                <a:latin typeface="Sans script"/>
                <a:cs typeface="Arial"/>
              </a:rPr>
              <a:t>Task 2: </a:t>
            </a:r>
          </a:p>
          <a:p>
            <a:pPr marL="285750" indent="-285750">
              <a:buFont typeface="Arial" panose="020B0604020202020204" pitchFamily="34" charset="0"/>
              <a:buChar char="•"/>
            </a:pPr>
            <a:r>
              <a:rPr lang="en-GB" sz="1400" dirty="0">
                <a:latin typeface="Sans script"/>
                <a:cs typeface="Arial"/>
              </a:rPr>
              <a:t>Write a sentence with your spelling word- neatly and with cursive handwriting. </a:t>
            </a:r>
          </a:p>
          <a:p>
            <a:r>
              <a:rPr lang="en-GB" sz="1400" b="1" dirty="0">
                <a:latin typeface="Sans script"/>
                <a:cs typeface="Arial"/>
              </a:rPr>
              <a:t>Grammar: </a:t>
            </a:r>
          </a:p>
          <a:p>
            <a:r>
              <a:rPr lang="en-GB" sz="1400" dirty="0">
                <a:latin typeface="Sans script"/>
                <a:cs typeface="Arial"/>
              </a:rPr>
              <a:t>Use a connective to lengthen your sentence, Try to using the examples we have used in class</a:t>
            </a:r>
          </a:p>
          <a:p>
            <a:endParaRPr lang="en-GB" sz="1400" dirty="0">
              <a:latin typeface="Sans script"/>
              <a:cs typeface="Arial"/>
            </a:endParaRPr>
          </a:p>
          <a:p>
            <a:endParaRPr lang="en-GB" sz="1400" dirty="0">
              <a:latin typeface="Sans script"/>
              <a:cs typeface="Arial"/>
            </a:endParaRPr>
          </a:p>
          <a:p>
            <a:endParaRPr lang="en-GB" sz="1400" dirty="0">
              <a:latin typeface="Sans script"/>
              <a:cs typeface="Arial"/>
            </a:endParaRPr>
          </a:p>
          <a:p>
            <a:endParaRPr lang="en-GB" sz="1400" dirty="0">
              <a:latin typeface="Sans script"/>
              <a:cs typeface="Arial"/>
            </a:endParaRPr>
          </a:p>
          <a:p>
            <a:endParaRPr lang="en-GB" sz="1400" dirty="0">
              <a:latin typeface="Sans script"/>
              <a:cs typeface="Arial"/>
            </a:endParaRPr>
          </a:p>
          <a:p>
            <a:r>
              <a:rPr lang="en-GB" sz="1400" dirty="0">
                <a:latin typeface="Sans script"/>
                <a:cs typeface="Arial"/>
              </a:rPr>
              <a:t>. </a:t>
            </a:r>
          </a:p>
        </p:txBody>
      </p:sp>
      <p:sp>
        <p:nvSpPr>
          <p:cNvPr id="3" name="AutoShape 2" descr="Free Happy New Year 2021 Images, Wallpaper | Happy new year images, Happy  new year message, Happy new year wallpaper">
            <a:extLst>
              <a:ext uri="{FF2B5EF4-FFF2-40B4-BE49-F238E27FC236}">
                <a16:creationId xmlns:a16="http://schemas.microsoft.com/office/drawing/2014/main" id="{2EE27335-E34C-4567-BCFF-4A3DF7497B2B}"/>
              </a:ext>
            </a:extLst>
          </p:cNvPr>
          <p:cNvSpPr>
            <a:spLocks noChangeAspect="1" noChangeArrowheads="1"/>
          </p:cNvSpPr>
          <p:nvPr/>
        </p:nvSpPr>
        <p:spPr bwMode="auto">
          <a:xfrm>
            <a:off x="2785293" y="1212826"/>
            <a:ext cx="134666" cy="13466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Free Happy New Year 2021 Images, Wallpaper | Happy new year images, Happy  new year message, Happy new year wallpaper">
            <a:extLst>
              <a:ext uri="{FF2B5EF4-FFF2-40B4-BE49-F238E27FC236}">
                <a16:creationId xmlns:a16="http://schemas.microsoft.com/office/drawing/2014/main" id="{7851591E-A108-42C2-A55D-AA1E4C50790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6" descr="Free Vector | Fireworks new year 2021 background">
            <a:extLst>
              <a:ext uri="{FF2B5EF4-FFF2-40B4-BE49-F238E27FC236}">
                <a16:creationId xmlns:a16="http://schemas.microsoft.com/office/drawing/2014/main" id="{BF1A4A77-753D-44F9-8FFC-DC8E22CC980E}"/>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8" descr="Free Vector | Fireworks new year 2021 background">
            <a:extLst>
              <a:ext uri="{FF2B5EF4-FFF2-40B4-BE49-F238E27FC236}">
                <a16:creationId xmlns:a16="http://schemas.microsoft.com/office/drawing/2014/main" id="{89CECF0A-6B5A-441D-8007-5B92A3377368}"/>
              </a:ext>
            </a:extLst>
          </p:cNvPr>
          <p:cNvSpPr>
            <a:spLocks noChangeAspect="1" noChangeArrowheads="1"/>
          </p:cNvSpPr>
          <p:nvPr/>
        </p:nvSpPr>
        <p:spPr bwMode="auto">
          <a:xfrm>
            <a:off x="4876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Reading Pictures, Images, Stock Photos | Depositphotos®">
            <a:extLst>
              <a:ext uri="{FF2B5EF4-FFF2-40B4-BE49-F238E27FC236}">
                <a16:creationId xmlns:a16="http://schemas.microsoft.com/office/drawing/2014/main" id="{2998BCAA-060C-4B46-A5CD-A75B06FCC0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426" y="1212826"/>
            <a:ext cx="765595" cy="5094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ont design for word spelling time on white Vector Image">
            <a:extLst>
              <a:ext uri="{FF2B5EF4-FFF2-40B4-BE49-F238E27FC236}">
                <a16:creationId xmlns:a16="http://schemas.microsoft.com/office/drawing/2014/main" id="{2EFBD275-8EBB-4616-B8F5-0164E4FE3A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6833" y="2349413"/>
            <a:ext cx="797867" cy="62238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E1D0CAA-57B8-4174-BB43-648E7BE5EC43}"/>
              </a:ext>
            </a:extLst>
          </p:cNvPr>
          <p:cNvSpPr>
            <a:spLocks noChangeArrowheads="1"/>
          </p:cNvSpPr>
          <p:nvPr/>
        </p:nvSpPr>
        <p:spPr bwMode="auto">
          <a:xfrm>
            <a:off x="57471" y="3886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600" b="0" i="0" u="none" strike="noStrike" cap="none" normalizeH="0" baseline="0">
                <a:ln>
                  <a:noFill/>
                </a:ln>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br>
            <a:br>
              <a:rPr kumimoji="0" lang="en-GB" altLang="en-US" sz="1600" b="0" i="0" u="none" strike="noStrike" cap="none" normalizeH="0" baseline="0">
                <a:ln>
                  <a:noFill/>
                </a:ln>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b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6" name="Picture 4">
            <a:extLst>
              <a:ext uri="{FF2B5EF4-FFF2-40B4-BE49-F238E27FC236}">
                <a16:creationId xmlns:a16="http://schemas.microsoft.com/office/drawing/2014/main" id="{1860DA45-7403-4422-AD19-01971B457C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301" y="5006633"/>
            <a:ext cx="3340933" cy="1228725"/>
          </a:xfrm>
          <a:prstGeom prst="rect">
            <a:avLst/>
          </a:prstGeom>
          <a:noFill/>
          <a:effectLst>
            <a:outerShdw blurRad="50800" dist="50800" dir="5400000" algn="ctr" rotWithShape="0">
              <a:schemeClr val="accent1"/>
            </a:outerShdw>
          </a:effectLst>
          <a:extLst>
            <a:ext uri="{909E8E84-426E-40DD-AFC4-6F175D3DCCD1}">
              <a14:hiddenFill xmlns:a14="http://schemas.microsoft.com/office/drawing/2010/main">
                <a:solidFill>
                  <a:srgbClr val="FFFFFF"/>
                </a:solidFill>
              </a14:hiddenFill>
            </a:ext>
          </a:extLst>
        </p:spPr>
      </p:pic>
      <p:pic>
        <p:nvPicPr>
          <p:cNvPr id="1026" name="Picture 2" descr="Image result for the future images">
            <a:extLst>
              <a:ext uri="{FF2B5EF4-FFF2-40B4-BE49-F238E27FC236}">
                <a16:creationId xmlns:a16="http://schemas.microsoft.com/office/drawing/2014/main" id="{733F3D20-5DAD-4FC1-9445-79AB5AF3F8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4536" y="4162934"/>
            <a:ext cx="2684195" cy="113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81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AA5D-A7D8-475D-88B9-977D9F3CFA89}"/>
              </a:ext>
            </a:extLst>
          </p:cNvPr>
          <p:cNvSpPr>
            <a:spLocks noGrp="1"/>
          </p:cNvSpPr>
          <p:nvPr>
            <p:ph type="title"/>
          </p:nvPr>
        </p:nvSpPr>
        <p:spPr>
          <a:xfrm>
            <a:off x="457200" y="-77709"/>
            <a:ext cx="8229600" cy="898987"/>
          </a:xfrm>
        </p:spPr>
        <p:txBody>
          <a:bodyPr/>
          <a:lstStyle/>
          <a:p>
            <a:r>
              <a:rPr lang="en-GB" dirty="0"/>
              <a:t>Writing</a:t>
            </a:r>
          </a:p>
        </p:txBody>
      </p:sp>
      <p:sp>
        <p:nvSpPr>
          <p:cNvPr id="4" name="Content Placeholder 3">
            <a:extLst>
              <a:ext uri="{FF2B5EF4-FFF2-40B4-BE49-F238E27FC236}">
                <a16:creationId xmlns:a16="http://schemas.microsoft.com/office/drawing/2014/main" id="{8A337797-76BC-42B9-B36A-A2FA100DB415}"/>
              </a:ext>
            </a:extLst>
          </p:cNvPr>
          <p:cNvSpPr txBox="1">
            <a:spLocks noGrp="1"/>
          </p:cNvSpPr>
          <p:nvPr>
            <p:ph idx="1"/>
          </p:nvPr>
        </p:nvSpPr>
        <p:spPr>
          <a:xfrm>
            <a:off x="457200" y="702995"/>
            <a:ext cx="8496300" cy="6183821"/>
          </a:xfrm>
          <a:prstGeom prst="roundRect">
            <a:avLst/>
          </a:prstGeom>
          <a:solidFill>
            <a:schemeClr val="accent1">
              <a:lumMod val="20000"/>
              <a:lumOff val="80000"/>
            </a:schemeClr>
          </a:solidFill>
          <a:ln w="28575" cap="rnd" cmpd="sng">
            <a:solidFill>
              <a:schemeClr val="tx1"/>
            </a:solidFill>
          </a:ln>
          <a:scene3d>
            <a:camera prst="orthographicFront"/>
            <a:lightRig rig="threePt" dir="t"/>
          </a:scene3d>
          <a:sp3d>
            <a:bevelT/>
            <a:bevelB/>
          </a:sp3d>
        </p:spPr>
        <p:txBody>
          <a:bodyPr wrap="square" rtlCol="0">
            <a:spAutoFit/>
          </a:bodyPr>
          <a:lstStyle/>
          <a:p>
            <a:pPr marL="0" indent="0">
              <a:buNone/>
            </a:pPr>
            <a:r>
              <a:rPr lang="en-US" sz="1400" b="1" u="sng" dirty="0">
                <a:latin typeface="Sans script"/>
                <a:cs typeface="Arial"/>
              </a:rPr>
              <a:t>Task 1: Grammar- past/present/future</a:t>
            </a:r>
          </a:p>
          <a:p>
            <a:r>
              <a:rPr lang="en-US" sz="1100" b="1" u="sng" dirty="0">
                <a:latin typeface="Sans script"/>
                <a:cs typeface="Arial"/>
              </a:rPr>
              <a:t>Look at the verb underlined in each sentence and tell me if it is in the past/present/future</a:t>
            </a:r>
          </a:p>
          <a:p>
            <a:pPr marL="0" indent="0">
              <a:buNone/>
            </a:pPr>
            <a:endParaRPr lang="en-US" sz="1100" b="1" u="sng" dirty="0">
              <a:latin typeface="Sans script"/>
              <a:cs typeface="Arial"/>
            </a:endParaRPr>
          </a:p>
          <a:p>
            <a:pPr marL="228600" indent="-228600">
              <a:buAutoNum type="arabicPeriod"/>
            </a:pPr>
            <a:r>
              <a:rPr lang="en-US" sz="1100" dirty="0">
                <a:latin typeface="Sans script"/>
                <a:cs typeface="Arial"/>
              </a:rPr>
              <a:t>The baby </a:t>
            </a:r>
            <a:r>
              <a:rPr lang="en-US" sz="1100" u="sng" dirty="0">
                <a:latin typeface="Sans script"/>
                <a:cs typeface="Arial"/>
              </a:rPr>
              <a:t>dropped</a:t>
            </a:r>
            <a:r>
              <a:rPr lang="en-US" sz="1100" dirty="0">
                <a:latin typeface="Sans script"/>
                <a:cs typeface="Arial"/>
              </a:rPr>
              <a:t> her teddy.- </a:t>
            </a:r>
          </a:p>
          <a:p>
            <a:pPr marL="228600" indent="-228600">
              <a:buAutoNum type="arabicPeriod"/>
            </a:pPr>
            <a:r>
              <a:rPr lang="en-US" sz="1100" dirty="0">
                <a:latin typeface="Sans script"/>
                <a:cs typeface="Arial"/>
              </a:rPr>
              <a:t>The weather forecaster said the sun </a:t>
            </a:r>
            <a:r>
              <a:rPr lang="en-US" sz="1100" u="sng" dirty="0">
                <a:latin typeface="Sans script"/>
                <a:cs typeface="Arial"/>
              </a:rPr>
              <a:t>will shine </a:t>
            </a:r>
            <a:r>
              <a:rPr lang="en-US" sz="1100" dirty="0">
                <a:latin typeface="Sans script"/>
                <a:cs typeface="Arial"/>
              </a:rPr>
              <a:t>in Edinburgh tomorrow. -</a:t>
            </a:r>
          </a:p>
          <a:p>
            <a:pPr marL="228600" indent="-228600">
              <a:buAutoNum type="arabicPeriod"/>
            </a:pPr>
            <a:r>
              <a:rPr lang="en-US" sz="1100" dirty="0">
                <a:latin typeface="Sans script"/>
                <a:cs typeface="Arial"/>
              </a:rPr>
              <a:t>Mrs. Sharkey always says “</a:t>
            </a:r>
            <a:r>
              <a:rPr lang="en-US" sz="1100" u="sng" dirty="0">
                <a:latin typeface="Sans script"/>
                <a:cs typeface="Arial"/>
              </a:rPr>
              <a:t>Stay </a:t>
            </a:r>
            <a:r>
              <a:rPr lang="en-US" sz="1100" dirty="0">
                <a:latin typeface="Sans script"/>
                <a:cs typeface="Arial"/>
              </a:rPr>
              <a:t>on Task” to P5. -</a:t>
            </a:r>
          </a:p>
          <a:p>
            <a:pPr marL="228600" indent="-228600">
              <a:buAutoNum type="arabicPeriod"/>
            </a:pPr>
            <a:r>
              <a:rPr lang="en-US" sz="1100" dirty="0">
                <a:latin typeface="Sans script"/>
                <a:cs typeface="Arial"/>
              </a:rPr>
              <a:t>P5 </a:t>
            </a:r>
            <a:r>
              <a:rPr lang="en-US" sz="1100" u="sng" dirty="0">
                <a:latin typeface="Sans script"/>
                <a:cs typeface="Arial"/>
              </a:rPr>
              <a:t>bought </a:t>
            </a:r>
            <a:r>
              <a:rPr lang="en-US" sz="1100" dirty="0">
                <a:latin typeface="Sans script"/>
                <a:cs typeface="Arial"/>
              </a:rPr>
              <a:t>a play station for free play</a:t>
            </a:r>
            <a:r>
              <a:rPr lang="en-US" sz="1100" b="1" dirty="0">
                <a:latin typeface="Sans script"/>
                <a:cs typeface="Arial"/>
              </a:rPr>
              <a:t>! –</a:t>
            </a:r>
          </a:p>
          <a:p>
            <a:r>
              <a:rPr lang="en-US" sz="1100" b="1" u="sng" dirty="0">
                <a:latin typeface="Sans script"/>
                <a:cs typeface="Arial"/>
              </a:rPr>
              <a:t>Copy out these example into the right column- Past/present/future</a:t>
            </a:r>
            <a:r>
              <a:rPr lang="en-US" sz="1100" b="1" dirty="0">
                <a:latin typeface="Sans script"/>
                <a:cs typeface="Arial"/>
              </a:rPr>
              <a:t>:</a:t>
            </a:r>
          </a:p>
          <a:p>
            <a:pPr marL="0" indent="0">
              <a:buNone/>
            </a:pPr>
            <a:r>
              <a:rPr lang="en-US" sz="1600" b="1" dirty="0">
                <a:latin typeface="Sans script"/>
                <a:cs typeface="Arial"/>
              </a:rPr>
              <a:t>Will try- was hoping- laughs- will win- begged- listening- broke-yawns-was-annoyed.</a:t>
            </a:r>
          </a:p>
          <a:p>
            <a:pPr marL="0" indent="0">
              <a:buNone/>
            </a:pPr>
            <a:endParaRPr lang="en-US" sz="1100" b="1" u="sng" dirty="0">
              <a:latin typeface="Sans script"/>
              <a:cs typeface="Arial"/>
            </a:endParaRPr>
          </a:p>
          <a:p>
            <a:pPr marL="0" indent="0">
              <a:buNone/>
            </a:pPr>
            <a:endParaRPr lang="en-US" sz="1100" b="1" u="sng" dirty="0">
              <a:latin typeface="Sans script"/>
              <a:cs typeface="Arial"/>
            </a:endParaRPr>
          </a:p>
          <a:p>
            <a:pPr marL="0" indent="0">
              <a:buNone/>
            </a:pPr>
            <a:endParaRPr lang="en-US" sz="1100" b="1" u="sng" dirty="0">
              <a:latin typeface="Sans script"/>
              <a:cs typeface="Arial"/>
            </a:endParaRPr>
          </a:p>
          <a:p>
            <a:pPr marL="0" indent="0">
              <a:buNone/>
            </a:pPr>
            <a:endParaRPr lang="en-US" sz="1100" b="1" u="sng" dirty="0">
              <a:latin typeface="Sans script"/>
              <a:cs typeface="Arial"/>
            </a:endParaRPr>
          </a:p>
          <a:p>
            <a:pPr marL="0" indent="0">
              <a:buNone/>
            </a:pPr>
            <a:r>
              <a:rPr lang="en-US" sz="1100" b="1" u="sng" dirty="0">
                <a:latin typeface="Sans script"/>
                <a:cs typeface="Arial"/>
              </a:rPr>
              <a:t>Grammar detective!</a:t>
            </a:r>
          </a:p>
          <a:p>
            <a:r>
              <a:rPr lang="en-US" sz="1100" b="1" u="sng" dirty="0">
                <a:latin typeface="Sans script"/>
                <a:cs typeface="Arial"/>
              </a:rPr>
              <a:t>Listen to the </a:t>
            </a:r>
            <a:r>
              <a:rPr lang="en-US" sz="1100" b="1" u="sng" dirty="0">
                <a:latin typeface="Sans script"/>
                <a:cs typeface="Arial"/>
                <a:hlinkClick r:id="rId2"/>
              </a:rPr>
              <a:t>news</a:t>
            </a:r>
            <a:r>
              <a:rPr lang="en-US" sz="1100" b="1" u="sng" dirty="0">
                <a:latin typeface="Sans script"/>
                <a:cs typeface="Arial"/>
              </a:rPr>
              <a:t> and list the different examples of past/present/future verbs. Share on teams what you heard.</a:t>
            </a:r>
          </a:p>
          <a:p>
            <a:pPr marL="0" indent="0">
              <a:buNone/>
            </a:pPr>
            <a:endParaRPr lang="en-US" sz="1400" b="1" u="sng" dirty="0">
              <a:latin typeface="Sans script"/>
              <a:cs typeface="Arial"/>
            </a:endParaRPr>
          </a:p>
          <a:p>
            <a:pPr marL="0" indent="0">
              <a:buNone/>
            </a:pPr>
            <a:r>
              <a:rPr lang="en-US" sz="1400" b="1" u="sng" dirty="0">
                <a:latin typeface="Sans script"/>
                <a:cs typeface="Arial"/>
              </a:rPr>
              <a:t>Task 2: Report </a:t>
            </a:r>
            <a:r>
              <a:rPr lang="en-GB" sz="1400" b="1" i="0" u="sng" strike="noStrike" dirty="0">
                <a:solidFill>
                  <a:srgbClr val="000000"/>
                </a:solidFill>
                <a:effectLst/>
                <a:latin typeface="Sans script"/>
              </a:rPr>
              <a:t>Writing</a:t>
            </a:r>
            <a:r>
              <a:rPr lang="en-GB" sz="1100" b="0" i="0" u="sng" dirty="0">
                <a:solidFill>
                  <a:srgbClr val="000000"/>
                </a:solidFill>
                <a:effectLst/>
                <a:latin typeface="Sans script"/>
              </a:rPr>
              <a:t>:</a:t>
            </a:r>
            <a:r>
              <a:rPr lang="en-US" sz="1100" b="0" i="0" dirty="0">
                <a:solidFill>
                  <a:srgbClr val="000000"/>
                </a:solidFill>
                <a:effectLst/>
                <a:latin typeface="Sans script"/>
              </a:rPr>
              <a:t>​</a:t>
            </a:r>
          </a:p>
          <a:p>
            <a:pPr marL="0" indent="0" algn="l" rtl="0" fontAlgn="base">
              <a:buNone/>
            </a:pPr>
            <a:r>
              <a:rPr lang="en-GB" sz="1100" b="0" i="0" dirty="0">
                <a:solidFill>
                  <a:srgbClr val="000000"/>
                </a:solidFill>
                <a:effectLst/>
                <a:latin typeface="Sans script"/>
              </a:rPr>
              <a:t>​</a:t>
            </a:r>
            <a:r>
              <a:rPr lang="en-GB" sz="1100" dirty="0">
                <a:solidFill>
                  <a:srgbClr val="000000"/>
                </a:solidFill>
                <a:latin typeface="Sans script"/>
              </a:rPr>
              <a:t>Please finish your report from last week. </a:t>
            </a:r>
          </a:p>
          <a:p>
            <a:pPr marL="0" indent="0" algn="l" rtl="0" fontAlgn="base">
              <a:buNone/>
            </a:pPr>
            <a:r>
              <a:rPr lang="en-GB" sz="1100" b="0" i="0" u="none" strike="noStrike" dirty="0">
                <a:solidFill>
                  <a:srgbClr val="000000"/>
                </a:solidFill>
                <a:effectLst/>
                <a:latin typeface="Sans script"/>
              </a:rPr>
              <a:t>This week practi</a:t>
            </a:r>
            <a:r>
              <a:rPr lang="en-GB" sz="1100" dirty="0">
                <a:solidFill>
                  <a:srgbClr val="000000"/>
                </a:solidFill>
                <a:latin typeface="Sans script"/>
              </a:rPr>
              <a:t>ce writing reports</a:t>
            </a:r>
            <a:r>
              <a:rPr lang="en-GB" sz="1100" b="0" i="0" u="none" strike="noStrike" dirty="0">
                <a:solidFill>
                  <a:srgbClr val="000000"/>
                </a:solidFill>
                <a:effectLst/>
                <a:latin typeface="Sans script"/>
              </a:rPr>
              <a:t>.</a:t>
            </a:r>
          </a:p>
          <a:p>
            <a:pPr marL="0" indent="0" algn="l" rtl="0" fontAlgn="base">
              <a:buNone/>
            </a:pPr>
            <a:r>
              <a:rPr lang="en-GB" sz="1100" dirty="0">
                <a:solidFill>
                  <a:srgbClr val="000000"/>
                </a:solidFill>
                <a:latin typeface="Sans script"/>
              </a:rPr>
              <a:t>This week write about the corona virus and what changes are in place and what rules we need to follow:</a:t>
            </a:r>
          </a:p>
          <a:p>
            <a:pPr fontAlgn="base"/>
            <a:r>
              <a:rPr lang="en-GB" sz="1100" dirty="0">
                <a:solidFill>
                  <a:srgbClr val="000000"/>
                </a:solidFill>
                <a:latin typeface="Sans script"/>
              </a:rPr>
              <a:t>School/Sport/Shopping/Play/Meeting friends/ .</a:t>
            </a:r>
          </a:p>
          <a:p>
            <a:pPr fontAlgn="base"/>
            <a:r>
              <a:rPr lang="en-GB" sz="1100" dirty="0">
                <a:solidFill>
                  <a:srgbClr val="000000"/>
                </a:solidFill>
                <a:latin typeface="Sans script"/>
              </a:rPr>
              <a:t>Use the report template to help plan you writing.</a:t>
            </a:r>
          </a:p>
          <a:p>
            <a:pPr marL="0" indent="0" fontAlgn="base">
              <a:buNone/>
            </a:pPr>
            <a:r>
              <a:rPr lang="en-GB" sz="1100" u="sng" dirty="0">
                <a:solidFill>
                  <a:srgbClr val="000000"/>
                </a:solidFill>
                <a:latin typeface="Sans script"/>
              </a:rPr>
              <a:t>Include</a:t>
            </a:r>
            <a:r>
              <a:rPr lang="en-GB" sz="1100" dirty="0">
                <a:solidFill>
                  <a:srgbClr val="000000"/>
                </a:solidFill>
                <a:latin typeface="Sans script"/>
              </a:rPr>
              <a:t>: </a:t>
            </a:r>
          </a:p>
          <a:p>
            <a:pPr fontAlgn="base"/>
            <a:r>
              <a:rPr lang="en-US" sz="1100" dirty="0">
                <a:solidFill>
                  <a:srgbClr val="000000"/>
                </a:solidFill>
                <a:latin typeface="Sans script"/>
              </a:rPr>
              <a:t>Facts and data about the virus</a:t>
            </a:r>
          </a:p>
          <a:p>
            <a:pPr fontAlgn="base"/>
            <a:r>
              <a:rPr lang="en-US" sz="1100" dirty="0">
                <a:solidFill>
                  <a:srgbClr val="000000"/>
                </a:solidFill>
                <a:latin typeface="Sans script"/>
              </a:rPr>
              <a:t>Rules that are in place here in Edinburgh.</a:t>
            </a:r>
          </a:p>
          <a:p>
            <a:pPr fontAlgn="base"/>
            <a:r>
              <a:rPr lang="en-US" sz="1100" b="0" i="0" dirty="0">
                <a:solidFill>
                  <a:srgbClr val="000000"/>
                </a:solidFill>
                <a:effectLst/>
                <a:latin typeface="Sans script"/>
              </a:rPr>
              <a:t>Use responsible news </a:t>
            </a:r>
            <a:r>
              <a:rPr lang="en-US" sz="1100" dirty="0">
                <a:solidFill>
                  <a:srgbClr val="000000"/>
                </a:solidFill>
                <a:latin typeface="Sans script"/>
              </a:rPr>
              <a:t>website only. </a:t>
            </a:r>
            <a:endParaRPr lang="en-US" sz="1100" b="0" i="0" dirty="0">
              <a:solidFill>
                <a:srgbClr val="000000"/>
              </a:solidFill>
              <a:effectLst/>
              <a:latin typeface="Sans script"/>
            </a:endParaRPr>
          </a:p>
        </p:txBody>
      </p:sp>
      <p:graphicFrame>
        <p:nvGraphicFramePr>
          <p:cNvPr id="3" name="Table 4">
            <a:extLst>
              <a:ext uri="{FF2B5EF4-FFF2-40B4-BE49-F238E27FC236}">
                <a16:creationId xmlns:a16="http://schemas.microsoft.com/office/drawing/2014/main" id="{8C74AA4F-241D-42F4-BFAF-28711630C986}"/>
              </a:ext>
            </a:extLst>
          </p:cNvPr>
          <p:cNvGraphicFramePr>
            <a:graphicFrameLocks noGrp="1"/>
          </p:cNvGraphicFramePr>
          <p:nvPr>
            <p:extLst>
              <p:ext uri="{D42A27DB-BD31-4B8C-83A1-F6EECF244321}">
                <p14:modId xmlns:p14="http://schemas.microsoft.com/office/powerpoint/2010/main" val="866865479"/>
              </p:ext>
            </p:extLst>
          </p:nvPr>
        </p:nvGraphicFramePr>
        <p:xfrm>
          <a:off x="1311964" y="3018293"/>
          <a:ext cx="6096000" cy="821413"/>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74357786"/>
                    </a:ext>
                  </a:extLst>
                </a:gridCol>
                <a:gridCol w="2032000">
                  <a:extLst>
                    <a:ext uri="{9D8B030D-6E8A-4147-A177-3AD203B41FA5}">
                      <a16:colId xmlns:a16="http://schemas.microsoft.com/office/drawing/2014/main" val="245127399"/>
                    </a:ext>
                  </a:extLst>
                </a:gridCol>
                <a:gridCol w="2032000">
                  <a:extLst>
                    <a:ext uri="{9D8B030D-6E8A-4147-A177-3AD203B41FA5}">
                      <a16:colId xmlns:a16="http://schemas.microsoft.com/office/drawing/2014/main" val="2076013802"/>
                    </a:ext>
                  </a:extLst>
                </a:gridCol>
              </a:tblGrid>
              <a:tr h="450573">
                <a:tc>
                  <a:txBody>
                    <a:bodyPr/>
                    <a:lstStyle/>
                    <a:p>
                      <a:pPr algn="ctr"/>
                      <a:r>
                        <a:rPr lang="en-GB" dirty="0"/>
                        <a:t>Past</a:t>
                      </a:r>
                    </a:p>
                  </a:txBody>
                  <a:tcPr/>
                </a:tc>
                <a:tc>
                  <a:txBody>
                    <a:bodyPr/>
                    <a:lstStyle/>
                    <a:p>
                      <a:pPr algn="ctr"/>
                      <a:r>
                        <a:rPr lang="en-GB" dirty="0"/>
                        <a:t>Present</a:t>
                      </a:r>
                    </a:p>
                  </a:txBody>
                  <a:tcPr/>
                </a:tc>
                <a:tc>
                  <a:txBody>
                    <a:bodyPr/>
                    <a:lstStyle/>
                    <a:p>
                      <a:pPr algn="ctr"/>
                      <a:r>
                        <a:rPr lang="en-GB" dirty="0"/>
                        <a:t>Future</a:t>
                      </a:r>
                    </a:p>
                  </a:txBody>
                  <a:tcPr/>
                </a:tc>
                <a:extLst>
                  <a:ext uri="{0D108BD9-81ED-4DB2-BD59-A6C34878D82A}">
                    <a16:rowId xmlns:a16="http://schemas.microsoft.com/office/drawing/2014/main" val="3456147316"/>
                  </a:ext>
                </a:extLst>
              </a:tr>
              <a:tr h="370840">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908757706"/>
                  </a:ext>
                </a:extLst>
              </a:tr>
            </a:tbl>
          </a:graphicData>
        </a:graphic>
      </p:graphicFrame>
    </p:spTree>
    <p:extLst>
      <p:ext uri="{BB962C8B-B14F-4D97-AF65-F5344CB8AC3E}">
        <p14:creationId xmlns:p14="http://schemas.microsoft.com/office/powerpoint/2010/main" val="3103358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12E18709-8236-4E8C-A405-3F0D48A7217D}"/>
              </a:ext>
            </a:extLst>
          </p:cNvPr>
          <p:cNvSpPr txBox="1"/>
          <p:nvPr/>
        </p:nvSpPr>
        <p:spPr>
          <a:xfrm>
            <a:off x="259727" y="4900764"/>
            <a:ext cx="4594840" cy="1770698"/>
          </a:xfrm>
          <a:prstGeom prst="roundRect">
            <a:avLst/>
          </a:prstGeom>
          <a:solidFill>
            <a:srgbClr val="99FF66"/>
          </a:solidFill>
          <a:ln w="28575" cap="rnd" cmpd="sng">
            <a:solidFill>
              <a:schemeClr val="tx1"/>
            </a:solidFill>
          </a:ln>
          <a:scene3d>
            <a:camera prst="orthographicFront"/>
            <a:lightRig rig="threePt" dir="t"/>
          </a:scene3d>
          <a:sp3d>
            <a:bevelT/>
            <a:bevelB/>
          </a:sp3d>
        </p:spPr>
        <p:txBody>
          <a:bodyPr wrap="square" rtlCol="0">
            <a:spAutoFit/>
          </a:bodyPr>
          <a:lstStyle/>
          <a:p>
            <a:pPr algn="ctr" fontAlgn="base"/>
            <a:r>
              <a:rPr lang="en-US" sz="1400" b="1" u="sng" dirty="0">
                <a:solidFill>
                  <a:srgbClr val="000000"/>
                </a:solidFill>
                <a:latin typeface="Century Gothic" panose="020B0502020202020204" pitchFamily="34" charset="0"/>
              </a:rPr>
              <a:t>P.E.</a:t>
            </a:r>
            <a:r>
              <a:rPr lang="en-US" sz="1400" dirty="0">
                <a:solidFill>
                  <a:srgbClr val="000000"/>
                </a:solidFill>
                <a:latin typeface="Century Gothic" panose="020B0502020202020204" pitchFamily="34" charset="0"/>
              </a:rPr>
              <a:t> ​</a:t>
            </a:r>
          </a:p>
          <a:p>
            <a:pPr fontAlgn="base"/>
            <a:r>
              <a:rPr lang="en-US" sz="1400" dirty="0">
                <a:solidFill>
                  <a:srgbClr val="000000"/>
                </a:solidFill>
                <a:latin typeface="Century Gothic" panose="020B0502020202020204" pitchFamily="34" charset="0"/>
              </a:rPr>
              <a:t>Continue to work through the tasks </a:t>
            </a:r>
            <a:r>
              <a:rPr lang="en-US" sz="1400" dirty="0" err="1">
                <a:solidFill>
                  <a:srgbClr val="000000"/>
                </a:solidFill>
                <a:latin typeface="Century Gothic" panose="020B0502020202020204" pitchFamily="34" charset="0"/>
              </a:rPr>
              <a:t>Mr</a:t>
            </a:r>
            <a:r>
              <a:rPr lang="en-US" sz="1400" dirty="0">
                <a:solidFill>
                  <a:srgbClr val="000000"/>
                </a:solidFill>
                <a:latin typeface="Century Gothic" panose="020B0502020202020204" pitchFamily="34" charset="0"/>
              </a:rPr>
              <a:t> </a:t>
            </a:r>
            <a:r>
              <a:rPr lang="en-US" sz="1400" dirty="0" err="1">
                <a:solidFill>
                  <a:srgbClr val="000000"/>
                </a:solidFill>
                <a:latin typeface="Century Gothic" panose="020B0502020202020204" pitchFamily="34" charset="0"/>
              </a:rPr>
              <a:t>Creaney’s</a:t>
            </a:r>
            <a:r>
              <a:rPr lang="en-US" sz="1400" dirty="0">
                <a:solidFill>
                  <a:srgbClr val="000000"/>
                </a:solidFill>
                <a:latin typeface="Century Gothic" panose="020B0502020202020204" pitchFamily="34" charset="0"/>
              </a:rPr>
              <a:t> PE Grid. </a:t>
            </a:r>
          </a:p>
          <a:p>
            <a:pPr fontAlgn="base"/>
            <a:r>
              <a:rPr lang="en-US" sz="1400" dirty="0">
                <a:solidFill>
                  <a:srgbClr val="000000"/>
                </a:solidFill>
                <a:latin typeface="Century Gothic" panose="020B0502020202020204" pitchFamily="34" charset="0"/>
              </a:rPr>
              <a:t>Share on teams a Sport routine that we need to do every day next week- the class will vote on which one we do on Thursdays HWB catch up!</a:t>
            </a:r>
          </a:p>
          <a:p>
            <a:pPr algn="ctr" fontAlgn="base"/>
            <a:endParaRPr lang="en-US" sz="1400" dirty="0">
              <a:solidFill>
                <a:srgbClr val="000000"/>
              </a:solidFill>
              <a:latin typeface="Century Gothic" panose="020B0502020202020204" pitchFamily="34" charset="0"/>
            </a:endParaRPr>
          </a:p>
        </p:txBody>
      </p:sp>
      <p:sp>
        <p:nvSpPr>
          <p:cNvPr id="18" name="TextBox 17">
            <a:extLst>
              <a:ext uri="{FF2B5EF4-FFF2-40B4-BE49-F238E27FC236}">
                <a16:creationId xmlns:a16="http://schemas.microsoft.com/office/drawing/2014/main" id="{A38FA9DB-4B34-4396-B909-F45AE8B9C65D}"/>
              </a:ext>
            </a:extLst>
          </p:cNvPr>
          <p:cNvSpPr txBox="1"/>
          <p:nvPr/>
        </p:nvSpPr>
        <p:spPr>
          <a:xfrm>
            <a:off x="210216" y="75475"/>
            <a:ext cx="4594840" cy="4631055"/>
          </a:xfrm>
          <a:prstGeom prst="roundRect">
            <a:avLst/>
          </a:prstGeom>
          <a:solidFill>
            <a:schemeClr val="accent4">
              <a:lumMod val="60000"/>
              <a:lumOff val="40000"/>
            </a:schemeClr>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GB" sz="1200" b="1" u="sng" dirty="0">
                <a:latin typeface="Century Gothic" panose="020B0502020202020204" pitchFamily="34" charset="0"/>
                <a:cs typeface="Arial"/>
              </a:rPr>
              <a:t>RE</a:t>
            </a:r>
            <a:endParaRPr lang="en-GB" sz="2400" b="1" u="sng" dirty="0">
              <a:latin typeface="Century Gothic" panose="020B0502020202020204" pitchFamily="34" charset="0"/>
              <a:cs typeface="Arial"/>
            </a:endParaRPr>
          </a:p>
          <a:p>
            <a:pPr algn="ctr"/>
            <a:r>
              <a:rPr lang="en-US" sz="1400" dirty="0">
                <a:latin typeface="Sans script"/>
              </a:rPr>
              <a:t>First Sunday of Lent Gospel: Mark 1:12-15</a:t>
            </a:r>
            <a:r>
              <a:rPr lang="en-US" sz="1400" dirty="0">
                <a:effectLst/>
                <a:latin typeface="Sans script"/>
                <a:ea typeface="Arial Unicode MS"/>
              </a:rPr>
              <a:t> </a:t>
            </a:r>
          </a:p>
          <a:p>
            <a:pPr algn="ctr"/>
            <a:r>
              <a:rPr lang="en-US" dirty="0">
                <a:latin typeface="Arial" panose="020B0604020202020204" pitchFamily="34" charset="0"/>
                <a:ea typeface="Arial Unicode MS"/>
              </a:rPr>
              <a:t>Pray:</a:t>
            </a:r>
          </a:p>
          <a:p>
            <a:pPr algn="ctr"/>
            <a:r>
              <a:rPr lang="en-US" sz="1200" i="1" dirty="0">
                <a:latin typeface="Sans script"/>
                <a:ea typeface="Arial Unicode MS"/>
              </a:rPr>
              <a:t>Dear Lord</a:t>
            </a:r>
          </a:p>
          <a:p>
            <a:r>
              <a:rPr lang="en-US" sz="1200" i="1" dirty="0">
                <a:effectLst/>
                <a:latin typeface="Sans script"/>
                <a:ea typeface="Arial Unicode MS"/>
              </a:rPr>
              <a:t>Let us remember the people who live in </a:t>
            </a:r>
            <a:r>
              <a:rPr lang="en-US" sz="1200" i="1" dirty="0">
                <a:latin typeface="Sans script"/>
                <a:ea typeface="Arial Unicode MS"/>
              </a:rPr>
              <a:t>areas where water is hard to find, unclean and not enough of it. </a:t>
            </a:r>
            <a:r>
              <a:rPr lang="en-US" sz="1200" i="1" dirty="0">
                <a:effectLst/>
                <a:latin typeface="Sans script"/>
                <a:ea typeface="Arial Unicode MS"/>
              </a:rPr>
              <a:t>We pray for our parish, family and friends: that we may make changes to our lives this Lent that will change the lives of others around the world. Lord, in your mercy</a:t>
            </a:r>
            <a:r>
              <a:rPr lang="en-US" sz="1200" dirty="0">
                <a:effectLst/>
                <a:latin typeface="Sans script"/>
                <a:ea typeface="Arial Unicode MS"/>
              </a:rPr>
              <a:t>...</a:t>
            </a:r>
          </a:p>
          <a:p>
            <a:r>
              <a:rPr lang="en-US" sz="2400" dirty="0">
                <a:latin typeface="Sans script"/>
                <a:cs typeface="Arial"/>
              </a:rPr>
              <a:t>c</a:t>
            </a:r>
            <a:r>
              <a:rPr lang="en-US" sz="1300" dirty="0">
                <a:latin typeface="Sans script"/>
                <a:cs typeface="Arial"/>
              </a:rPr>
              <a:t>omplete the illustration for the first week of lent.</a:t>
            </a:r>
          </a:p>
          <a:p>
            <a:r>
              <a:rPr lang="en-GB" sz="1400" b="1" u="sng" dirty="0">
                <a:latin typeface="Sans script"/>
                <a:cs typeface="Arial"/>
              </a:rPr>
              <a:t>Lent</a:t>
            </a:r>
          </a:p>
          <a:p>
            <a:r>
              <a:rPr lang="en-GB" sz="1400" dirty="0">
                <a:latin typeface="Sans script"/>
                <a:cs typeface="Arial"/>
              </a:rPr>
              <a:t>Adults will fast and abstain ( avoid ) from eating meat, pray and give to charities/help other people.</a:t>
            </a:r>
          </a:p>
          <a:p>
            <a:pPr marL="285750" indent="-285750">
              <a:buFont typeface="Arial" panose="020B0604020202020204" pitchFamily="34" charset="0"/>
              <a:buChar char="•"/>
            </a:pPr>
            <a:r>
              <a:rPr lang="en-GB" sz="1400" dirty="0">
                <a:latin typeface="Sans script"/>
                <a:cs typeface="Arial"/>
              </a:rPr>
              <a:t>What will you do this lent? Talk to your family and share your ideas on teams. We will display your artwork in school on a special display board for the P1-3 to see.</a:t>
            </a:r>
          </a:p>
          <a:p>
            <a:pPr marL="285750" indent="-285750">
              <a:buFont typeface="Arial" panose="020B0604020202020204" pitchFamily="34" charset="0"/>
              <a:buChar char="•"/>
            </a:pPr>
            <a:r>
              <a:rPr lang="en-GB" sz="1400" dirty="0">
                <a:latin typeface="Sans script"/>
                <a:cs typeface="Arial"/>
              </a:rPr>
              <a:t>If you do not practice Lent, what do you do to prepare for special days?</a:t>
            </a:r>
            <a:endParaRPr lang="en-GB" sz="2400" b="1" u="sng" dirty="0">
              <a:latin typeface="Century Gothic" panose="020B0502020202020204" pitchFamily="34" charset="0"/>
              <a:cs typeface="Arial"/>
            </a:endParaRPr>
          </a:p>
        </p:txBody>
      </p:sp>
      <p:sp>
        <p:nvSpPr>
          <p:cNvPr id="8" name="TextBox 7">
            <a:extLst>
              <a:ext uri="{FF2B5EF4-FFF2-40B4-BE49-F238E27FC236}">
                <a16:creationId xmlns:a16="http://schemas.microsoft.com/office/drawing/2014/main" id="{72C78594-D1C7-4D8E-9FC6-B3F2BDB0B1FE}"/>
              </a:ext>
            </a:extLst>
          </p:cNvPr>
          <p:cNvSpPr txBox="1"/>
          <p:nvPr/>
        </p:nvSpPr>
        <p:spPr>
          <a:xfrm>
            <a:off x="5039760" y="59750"/>
            <a:ext cx="3788846" cy="6775847"/>
          </a:xfrm>
          <a:prstGeom prst="roundRect">
            <a:avLst/>
          </a:prstGeom>
          <a:solidFill>
            <a:srgbClr val="99FF66"/>
          </a:solidFill>
          <a:ln w="28575" cap="rnd" cmpd="sng">
            <a:solidFill>
              <a:schemeClr val="tx1"/>
            </a:solidFill>
          </a:ln>
          <a:scene3d>
            <a:camera prst="orthographicFront"/>
            <a:lightRig rig="threePt" dir="t"/>
          </a:scene3d>
          <a:sp3d>
            <a:bevelT/>
            <a:bevelB/>
          </a:sp3d>
        </p:spPr>
        <p:txBody>
          <a:bodyPr wrap="square" rtlCol="0" anchor="t">
            <a:spAutoFit/>
          </a:bodyPr>
          <a:lstStyle/>
          <a:p>
            <a:pPr algn="ctr"/>
            <a:r>
              <a:rPr lang="en-US" sz="2400" b="1" u="sng" dirty="0">
                <a:latin typeface="Century Gothic" panose="020B0502020202020204" pitchFamily="34" charset="0"/>
                <a:cs typeface="Arial"/>
              </a:rPr>
              <a:t>Health and Wellbeing</a:t>
            </a:r>
            <a:r>
              <a:rPr lang="en-IE" sz="1300" dirty="0">
                <a:latin typeface="Century Gothic" panose="020B0502020202020204" pitchFamily="34" charset="0"/>
                <a:cs typeface="Arial"/>
              </a:rPr>
              <a:t> </a:t>
            </a:r>
          </a:p>
          <a:p>
            <a:pPr algn="ctr"/>
            <a:endParaRPr lang="en-IE" sz="1300" dirty="0">
              <a:latin typeface="Century Gothic" panose="020B0502020202020204" pitchFamily="34" charset="0"/>
              <a:cs typeface="Arial"/>
            </a:endParaRPr>
          </a:p>
          <a:p>
            <a:pPr algn="ctr"/>
            <a:r>
              <a:rPr lang="en-IE" sz="1300" dirty="0">
                <a:latin typeface="Century Gothic" panose="020B0502020202020204" pitchFamily="34" charset="0"/>
                <a:cs typeface="Arial"/>
              </a:rPr>
              <a:t>Building Resilience</a:t>
            </a:r>
          </a:p>
          <a:p>
            <a:endParaRPr lang="en-IE" sz="1300" dirty="0">
              <a:latin typeface="Century Gothic" panose="020B0502020202020204" pitchFamily="34" charset="0"/>
              <a:cs typeface="Arial"/>
            </a:endParaRPr>
          </a:p>
          <a:p>
            <a:r>
              <a:rPr lang="en-IE" sz="1300" dirty="0">
                <a:latin typeface="Century Gothic"/>
                <a:cs typeface="Arial"/>
              </a:rPr>
              <a:t>We are all grateful to doctors and nurses who are working so hard to keep everyone around the world safe and well. </a:t>
            </a:r>
            <a:endParaRPr lang="en-IE" sz="1300" dirty="0">
              <a:latin typeface="Century Gothic" panose="020B0502020202020204" pitchFamily="34" charset="0"/>
              <a:cs typeface="Arial"/>
            </a:endParaRPr>
          </a:p>
          <a:p>
            <a:endParaRPr lang="en-IE" sz="1300" dirty="0">
              <a:latin typeface="Century Gothic" panose="020B0502020202020204" pitchFamily="34" charset="0"/>
              <a:cs typeface="Arial"/>
            </a:endParaRPr>
          </a:p>
          <a:p>
            <a:r>
              <a:rPr lang="en-IE" sz="1300" dirty="0">
                <a:latin typeface="Century Gothic"/>
                <a:cs typeface="Arial"/>
              </a:rPr>
              <a:t>As we stay patient waiting for when we will return to school, </a:t>
            </a:r>
            <a:r>
              <a:rPr lang="en-IE" sz="1300" b="1" dirty="0">
                <a:latin typeface="Century Gothic"/>
                <a:cs typeface="Arial"/>
              </a:rPr>
              <a:t>draw your own rainbow</a:t>
            </a:r>
            <a:r>
              <a:rPr lang="en-IE" sz="1300" dirty="0">
                <a:latin typeface="Century Gothic"/>
                <a:cs typeface="Arial"/>
              </a:rPr>
              <a:t> and inside each stripe </a:t>
            </a:r>
            <a:r>
              <a:rPr lang="en-IE" sz="1300" b="1" dirty="0">
                <a:latin typeface="Century Gothic"/>
                <a:cs typeface="Arial"/>
              </a:rPr>
              <a:t>write a thing in your own life that you are thankful for</a:t>
            </a:r>
            <a:r>
              <a:rPr lang="en-IE" sz="1300" dirty="0">
                <a:latin typeface="Century Gothic"/>
                <a:cs typeface="Arial"/>
              </a:rPr>
              <a:t>. It can be a simple thing or a great big thing. It is up to you.</a:t>
            </a:r>
            <a:endParaRPr lang="en-IE" sz="1300" dirty="0">
              <a:latin typeface="Century Gothic" panose="020B0502020202020204" pitchFamily="34" charset="0"/>
              <a:cs typeface="Arial"/>
            </a:endParaRPr>
          </a:p>
          <a:p>
            <a:endParaRPr lang="en-IE" sz="1300" dirty="0">
              <a:latin typeface="Century Gothic" panose="020B0502020202020204" pitchFamily="34" charset="0"/>
              <a:cs typeface="Arial"/>
            </a:endParaRPr>
          </a:p>
          <a:p>
            <a:r>
              <a:rPr lang="en-IE" sz="1300" dirty="0">
                <a:latin typeface="Century Gothic"/>
                <a:cs typeface="Arial"/>
              </a:rPr>
              <a:t>Even when things seem hard it is good to see the rainbow of good things around you.</a:t>
            </a: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a:cs typeface="Arial"/>
            </a:endParaRPr>
          </a:p>
          <a:p>
            <a:endParaRPr lang="en-IE" sz="1300" dirty="0">
              <a:latin typeface="Century Gothic" panose="020B0502020202020204" pitchFamily="34" charset="0"/>
              <a:cs typeface="Arial"/>
            </a:endParaRPr>
          </a:p>
        </p:txBody>
      </p:sp>
      <p:pic>
        <p:nvPicPr>
          <p:cNvPr id="2050" name="Picture 2" descr="Image result for rainbow free">
            <a:extLst>
              <a:ext uri="{FF2B5EF4-FFF2-40B4-BE49-F238E27FC236}">
                <a16:creationId xmlns:a16="http://schemas.microsoft.com/office/drawing/2014/main" id="{6A70614F-FF82-4D59-9E06-4884D40F1E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8758" y="4536271"/>
            <a:ext cx="299085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40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2" descr="Image result for bfg"/>
          <p:cNvSpPr>
            <a:spLocks noChangeAspect="1" noChangeArrowheads="1"/>
          </p:cNvSpPr>
          <p:nvPr/>
        </p:nvSpPr>
        <p:spPr bwMode="auto">
          <a:xfrm>
            <a:off x="169317" y="-11875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TextBox 24">
            <a:extLst>
              <a:ext uri="{FF2B5EF4-FFF2-40B4-BE49-F238E27FC236}">
                <a16:creationId xmlns:a16="http://schemas.microsoft.com/office/drawing/2014/main" id="{3776148D-91D8-4C21-993A-93BECB6C3BE7}"/>
              </a:ext>
            </a:extLst>
          </p:cNvPr>
          <p:cNvSpPr txBox="1"/>
          <p:nvPr/>
        </p:nvSpPr>
        <p:spPr>
          <a:xfrm>
            <a:off x="270728" y="4198072"/>
            <a:ext cx="4222070" cy="2553891"/>
          </a:xfrm>
          <a:prstGeom prst="roundRect">
            <a:avLst/>
          </a:prstGeom>
          <a:solidFill>
            <a:srgbClr val="00B0F0"/>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Spanish- La fiestas</a:t>
            </a:r>
          </a:p>
          <a:p>
            <a:pPr algn="ctr"/>
            <a:endParaRPr lang="en-US" sz="2000" b="1" u="sng" dirty="0">
              <a:latin typeface="Century Gothic" panose="020B0502020202020204" pitchFamily="34" charset="0"/>
              <a:cs typeface="Arial"/>
            </a:endParaRPr>
          </a:p>
          <a:p>
            <a:pPr algn="ctr"/>
            <a:r>
              <a:rPr lang="en-US" sz="1400" dirty="0">
                <a:latin typeface="Sans script"/>
                <a:cs typeface="Arial"/>
              </a:rPr>
              <a:t>Watch this clip of a famous </a:t>
            </a:r>
            <a:r>
              <a:rPr lang="en-US" sz="1400" dirty="0">
                <a:latin typeface="Sans script"/>
                <a:cs typeface="Arial"/>
                <a:hlinkClick r:id="rId3"/>
              </a:rPr>
              <a:t>festival in Spain</a:t>
            </a:r>
            <a:r>
              <a:rPr lang="en-US" sz="1400" dirty="0">
                <a:latin typeface="Sans script"/>
                <a:cs typeface="Arial"/>
              </a:rPr>
              <a:t>.</a:t>
            </a:r>
          </a:p>
          <a:p>
            <a:pPr algn="ctr"/>
            <a:r>
              <a:rPr lang="en-US" sz="1400" dirty="0">
                <a:latin typeface="Sans script"/>
                <a:cs typeface="Arial"/>
              </a:rPr>
              <a:t>This clip combines </a:t>
            </a:r>
            <a:r>
              <a:rPr lang="en-US" sz="1400" dirty="0" err="1">
                <a:latin typeface="Sans script"/>
                <a:cs typeface="Arial"/>
              </a:rPr>
              <a:t>colours</a:t>
            </a:r>
            <a:r>
              <a:rPr lang="en-US" sz="1400" dirty="0">
                <a:latin typeface="Sans script"/>
                <a:cs typeface="Arial"/>
              </a:rPr>
              <a:t> and the verb to like. </a:t>
            </a:r>
          </a:p>
          <a:p>
            <a:pPr marL="285750" indent="-285750">
              <a:buFont typeface="Arial" panose="020B0604020202020204" pitchFamily="34" charset="0"/>
              <a:buChar char="•"/>
            </a:pPr>
            <a:r>
              <a:rPr lang="en-US" sz="1400" dirty="0">
                <a:latin typeface="Sans script"/>
                <a:cs typeface="Arial"/>
              </a:rPr>
              <a:t>listen and translate what the boy and girl say at the end of the clip.</a:t>
            </a:r>
          </a:p>
          <a:p>
            <a:pPr marL="285750" indent="-285750">
              <a:buFont typeface="Arial" panose="020B0604020202020204" pitchFamily="34" charset="0"/>
              <a:buChar char="•"/>
            </a:pPr>
            <a:r>
              <a:rPr lang="en-US" sz="1400" dirty="0">
                <a:latin typeface="Sans script"/>
                <a:cs typeface="Arial"/>
              </a:rPr>
              <a:t>Share your ideas on teams.</a:t>
            </a:r>
          </a:p>
          <a:p>
            <a:pPr algn="ctr"/>
            <a:r>
              <a:rPr lang="en-US" sz="1400" dirty="0" err="1">
                <a:latin typeface="Sans script"/>
                <a:cs typeface="Arial"/>
              </a:rPr>
              <a:t>Pesa</a:t>
            </a:r>
            <a:r>
              <a:rPr lang="en-US" sz="1400" dirty="0">
                <a:latin typeface="Sans script"/>
                <a:cs typeface="Arial"/>
              </a:rPr>
              <a:t> </a:t>
            </a:r>
            <a:r>
              <a:rPr lang="en-US" sz="1400" dirty="0" err="1">
                <a:latin typeface="Sans script"/>
                <a:cs typeface="Arial"/>
              </a:rPr>
              <a:t>mucho</a:t>
            </a:r>
            <a:r>
              <a:rPr lang="en-US" sz="1400" dirty="0">
                <a:latin typeface="Sans script"/>
                <a:cs typeface="Arial"/>
              </a:rPr>
              <a:t>- costs a lot</a:t>
            </a:r>
            <a:r>
              <a:rPr lang="en-US" sz="2000" dirty="0">
                <a:latin typeface="Century Gothic" panose="020B0502020202020204" pitchFamily="34" charset="0"/>
                <a:cs typeface="Arial"/>
              </a:rPr>
              <a:t>.</a:t>
            </a:r>
          </a:p>
          <a:p>
            <a:pPr algn="ctr"/>
            <a:endParaRPr lang="en-US" sz="1400" dirty="0">
              <a:latin typeface="Sans script"/>
              <a:cs typeface="Arial"/>
            </a:endParaRPr>
          </a:p>
        </p:txBody>
      </p:sp>
      <p:sp>
        <p:nvSpPr>
          <p:cNvPr id="2" name="AutoShape 6" descr="musical note | emojidex - custom emoji service and apps">
            <a:extLst>
              <a:ext uri="{FF2B5EF4-FFF2-40B4-BE49-F238E27FC236}">
                <a16:creationId xmlns:a16="http://schemas.microsoft.com/office/drawing/2014/main" id="{5DD27680-31C3-4203-847B-418DBF179C9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E6BC4006-0DD8-4A7F-B0ED-2086A997EF89}"/>
              </a:ext>
            </a:extLst>
          </p:cNvPr>
          <p:cNvSpPr txBox="1"/>
          <p:nvPr/>
        </p:nvSpPr>
        <p:spPr>
          <a:xfrm>
            <a:off x="4724400" y="110500"/>
            <a:ext cx="4250283" cy="3234928"/>
          </a:xfrm>
          <a:prstGeom prst="roundRect">
            <a:avLst/>
          </a:prstGeom>
          <a:solidFill>
            <a:schemeClr val="accent3"/>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Science</a:t>
            </a:r>
          </a:p>
          <a:p>
            <a:pPr algn="ctr"/>
            <a:r>
              <a:rPr lang="en-US" sz="2000" b="1" u="sng" dirty="0">
                <a:latin typeface="Century Gothic" panose="020B0502020202020204" pitchFamily="34" charset="0"/>
                <a:cs typeface="Arial"/>
              </a:rPr>
              <a:t>How do our bodies work?</a:t>
            </a:r>
          </a:p>
          <a:p>
            <a:pPr algn="ctr"/>
            <a:r>
              <a:rPr lang="en-US" sz="2000" b="1" u="sng" dirty="0">
                <a:latin typeface="Century Gothic" panose="020B0502020202020204" pitchFamily="34" charset="0"/>
                <a:cs typeface="Arial"/>
              </a:rPr>
              <a:t>Why do we lose our </a:t>
            </a:r>
            <a:r>
              <a:rPr lang="en-US" sz="2000" b="1" u="sng" dirty="0">
                <a:latin typeface="Century Gothic" panose="020B0502020202020204" pitchFamily="34" charset="0"/>
                <a:cs typeface="Arial"/>
                <a:hlinkClick r:id="rId4"/>
              </a:rPr>
              <a:t>baby teeth</a:t>
            </a:r>
            <a:r>
              <a:rPr lang="en-US" sz="2000" b="1" u="sng" dirty="0">
                <a:latin typeface="Century Gothic" panose="020B0502020202020204" pitchFamily="34" charset="0"/>
                <a:cs typeface="Arial"/>
              </a:rPr>
              <a:t>?</a:t>
            </a:r>
          </a:p>
          <a:p>
            <a:pPr algn="ctr"/>
            <a:endParaRPr lang="en-US" sz="2000" b="1" u="sng" dirty="0">
              <a:latin typeface="Century Gothic" panose="020B0502020202020204" pitchFamily="34" charset="0"/>
              <a:cs typeface="Arial"/>
            </a:endParaRPr>
          </a:p>
          <a:p>
            <a:pPr algn="ctr" rtl="0" fontAlgn="base"/>
            <a:endParaRPr lang="en-US" sz="1200" dirty="0">
              <a:solidFill>
                <a:srgbClr val="000000"/>
              </a:solidFill>
              <a:latin typeface="Century Gothic" panose="020B0502020202020204" pitchFamily="34" charset="0"/>
            </a:endParaRPr>
          </a:p>
          <a:p>
            <a:pPr algn="ctr" rtl="0" fontAlgn="base"/>
            <a:endParaRPr lang="en-US" sz="1200" b="0" i="0" dirty="0">
              <a:solidFill>
                <a:srgbClr val="000000"/>
              </a:solidFill>
              <a:effectLst/>
              <a:latin typeface="Century Gothic" panose="020B0502020202020204" pitchFamily="34" charset="0"/>
            </a:endParaRPr>
          </a:p>
          <a:p>
            <a:pPr algn="ctr" rtl="0" fontAlgn="base"/>
            <a:endParaRPr lang="en-US" sz="1200" dirty="0">
              <a:solidFill>
                <a:srgbClr val="000000"/>
              </a:solidFill>
              <a:latin typeface="Century Gothic" panose="020B0502020202020204" pitchFamily="34" charset="0"/>
            </a:endParaRPr>
          </a:p>
          <a:p>
            <a:pPr algn="ctr" rtl="0" fontAlgn="base"/>
            <a:endParaRPr lang="en-US" sz="1200" b="0" i="0" dirty="0">
              <a:solidFill>
                <a:srgbClr val="000000"/>
              </a:solidFill>
              <a:effectLst/>
              <a:latin typeface="Century Gothic" panose="020B0502020202020204" pitchFamily="34" charset="0"/>
            </a:endParaRPr>
          </a:p>
          <a:p>
            <a:pPr algn="ctr" rtl="0" fontAlgn="base"/>
            <a:endParaRPr lang="en-US" sz="1200" dirty="0">
              <a:solidFill>
                <a:srgbClr val="000000"/>
              </a:solidFill>
              <a:latin typeface="Century Gothic" panose="020B0502020202020204" pitchFamily="34" charset="0"/>
            </a:endParaRPr>
          </a:p>
          <a:p>
            <a:pPr algn="ctr" rtl="0" fontAlgn="base"/>
            <a:endParaRPr lang="en-US" sz="1200" b="0" i="0" dirty="0">
              <a:solidFill>
                <a:srgbClr val="000000"/>
              </a:solidFill>
              <a:effectLst/>
              <a:latin typeface="Century Gothic" panose="020B0502020202020204" pitchFamily="34" charset="0"/>
            </a:endParaRPr>
          </a:p>
          <a:p>
            <a:pPr algn="ctr" rtl="0" fontAlgn="base"/>
            <a:r>
              <a:rPr lang="en-US" sz="1200" b="0" i="0" dirty="0">
                <a:solidFill>
                  <a:srgbClr val="000000"/>
                </a:solidFill>
                <a:effectLst/>
                <a:latin typeface="Century Gothic" panose="020B0502020202020204" pitchFamily="34" charset="0"/>
              </a:rPr>
              <a:t>​</a:t>
            </a:r>
            <a:endParaRPr lang="en-US" sz="1200" b="0" i="0" dirty="0">
              <a:solidFill>
                <a:srgbClr val="000000"/>
              </a:solidFill>
              <a:effectLst/>
              <a:latin typeface="Segoe UI" panose="020B0502040204020203" pitchFamily="34" charset="0"/>
            </a:endParaRPr>
          </a:p>
        </p:txBody>
      </p:sp>
      <p:sp>
        <p:nvSpPr>
          <p:cNvPr id="16" name="TextBox 15">
            <a:extLst>
              <a:ext uri="{FF2B5EF4-FFF2-40B4-BE49-F238E27FC236}">
                <a16:creationId xmlns:a16="http://schemas.microsoft.com/office/drawing/2014/main" id="{0E6A322C-5BE0-4073-B1EC-2FD22DF1DA52}"/>
              </a:ext>
            </a:extLst>
          </p:cNvPr>
          <p:cNvSpPr txBox="1"/>
          <p:nvPr/>
        </p:nvSpPr>
        <p:spPr>
          <a:xfrm>
            <a:off x="2286000" y="3188012"/>
            <a:ext cx="4572000" cy="369332"/>
          </a:xfrm>
          <a:prstGeom prst="rect">
            <a:avLst/>
          </a:prstGeom>
          <a:noFill/>
        </p:spPr>
        <p:txBody>
          <a:bodyPr wrap="square">
            <a:spAutoFit/>
          </a:bodyPr>
          <a:lstStyle/>
          <a:p>
            <a:r>
              <a:rPr lang="en-GB" b="0" i="0" dirty="0">
                <a:solidFill>
                  <a:srgbClr val="000000"/>
                </a:solidFill>
                <a:effectLst/>
                <a:latin typeface="Times New Roman" panose="02020603050405020304" pitchFamily="18" charset="0"/>
              </a:rPr>
              <a:t> </a:t>
            </a:r>
            <a:endParaRPr lang="en-GB" dirty="0"/>
          </a:p>
        </p:txBody>
      </p:sp>
      <p:sp>
        <p:nvSpPr>
          <p:cNvPr id="15" name="TextBox 14">
            <a:extLst>
              <a:ext uri="{FF2B5EF4-FFF2-40B4-BE49-F238E27FC236}">
                <a16:creationId xmlns:a16="http://schemas.microsoft.com/office/drawing/2014/main" id="{FF564341-B3B7-4C59-99C2-35360DBD155A}"/>
              </a:ext>
            </a:extLst>
          </p:cNvPr>
          <p:cNvSpPr txBox="1"/>
          <p:nvPr/>
        </p:nvSpPr>
        <p:spPr>
          <a:xfrm>
            <a:off x="172798" y="148893"/>
            <a:ext cx="4320000" cy="3984069"/>
          </a:xfrm>
          <a:prstGeom prst="roundRect">
            <a:avLst/>
          </a:prstGeom>
          <a:solidFill>
            <a:srgbClr val="FF99FF"/>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Social Studies</a:t>
            </a:r>
          </a:p>
          <a:p>
            <a:endParaRPr lang="en-IE" sz="1300" dirty="0">
              <a:latin typeface="Century Gothic" panose="020B0502020202020204" pitchFamily="34" charset="0"/>
              <a:cs typeface="Arial"/>
            </a:endParaRPr>
          </a:p>
          <a:p>
            <a:endParaRPr lang="en-IE" sz="1300" dirty="0">
              <a:latin typeface="Century Gothic" panose="020B0502020202020204" pitchFamily="34" charset="0"/>
              <a:cs typeface="Arial"/>
            </a:endParaRPr>
          </a:p>
          <a:p>
            <a:endParaRPr lang="en-IE" sz="1300" dirty="0">
              <a:latin typeface="Century Gothic" panose="020B0502020202020204" pitchFamily="34" charset="0"/>
              <a:cs typeface="Arial"/>
            </a:endParaRPr>
          </a:p>
          <a:p>
            <a:endParaRPr lang="en-IE" sz="1300" dirty="0">
              <a:latin typeface="Century Gothic" panose="020B0502020202020204" pitchFamily="34" charset="0"/>
              <a:cs typeface="Arial"/>
            </a:endParaRPr>
          </a:p>
          <a:p>
            <a:r>
              <a:rPr lang="en-IE" sz="1300" dirty="0">
                <a:latin typeface="Century Gothic" panose="020B0502020202020204" pitchFamily="34" charset="0"/>
                <a:cs typeface="Arial"/>
              </a:rPr>
              <a:t>Have you noticed that people are more active during lockdown? I have seen families walking together.</a:t>
            </a:r>
          </a:p>
          <a:p>
            <a:r>
              <a:rPr lang="en-IE" sz="1300" dirty="0">
                <a:latin typeface="Century Gothic" panose="020B0502020202020204" pitchFamily="34" charset="0"/>
                <a:cs typeface="Arial"/>
              </a:rPr>
              <a:t> </a:t>
            </a:r>
          </a:p>
          <a:p>
            <a:pPr marL="285750" indent="-285750">
              <a:buFont typeface="Arial" panose="020B0604020202020204" pitchFamily="34" charset="0"/>
              <a:buChar char="•"/>
            </a:pPr>
            <a:r>
              <a:rPr lang="en-IE" sz="1300" dirty="0">
                <a:latin typeface="Century Gothic" panose="020B0502020202020204" pitchFamily="34" charset="0"/>
                <a:cs typeface="Arial"/>
              </a:rPr>
              <a:t>Can you think about one good change that you have noticed during lockdown?</a:t>
            </a:r>
          </a:p>
          <a:p>
            <a:endParaRPr lang="en-IE" sz="1300" dirty="0">
              <a:latin typeface="Century Gothic" panose="020B0502020202020204" pitchFamily="34" charset="0"/>
              <a:cs typeface="Arial"/>
            </a:endParaRPr>
          </a:p>
          <a:p>
            <a:pPr marL="285750" indent="-285750">
              <a:buFont typeface="Arial" panose="020B0604020202020204" pitchFamily="34" charset="0"/>
              <a:buChar char="•"/>
            </a:pPr>
            <a:r>
              <a:rPr lang="en-IE" sz="1300" dirty="0">
                <a:latin typeface="Century Gothic" panose="020B0502020202020204" pitchFamily="34" charset="0"/>
                <a:cs typeface="Arial"/>
              </a:rPr>
              <a:t>Make a poster to say why we should keep this change even after we go back to school and work. Use words and pictures to make your message clear.</a:t>
            </a:r>
          </a:p>
          <a:p>
            <a:pPr algn="ctr"/>
            <a:r>
              <a:rPr lang="en-IE" sz="1300" dirty="0">
                <a:latin typeface="Century Gothic" panose="020B0502020202020204" pitchFamily="34" charset="0"/>
                <a:cs typeface="Arial"/>
              </a:rPr>
              <a:t>Post your work on Teams.</a:t>
            </a:r>
          </a:p>
        </p:txBody>
      </p:sp>
      <p:pic>
        <p:nvPicPr>
          <p:cNvPr id="17" name="Picture 16">
            <a:extLst>
              <a:ext uri="{FF2B5EF4-FFF2-40B4-BE49-F238E27FC236}">
                <a16:creationId xmlns:a16="http://schemas.microsoft.com/office/drawing/2014/main" id="{459FB52E-35FC-434D-843F-9EA94855A7D5}"/>
              </a:ext>
            </a:extLst>
          </p:cNvPr>
          <p:cNvPicPr>
            <a:picLocks noChangeAspect="1"/>
          </p:cNvPicPr>
          <p:nvPr/>
        </p:nvPicPr>
        <p:blipFill>
          <a:blip r:embed="rId5"/>
          <a:stretch>
            <a:fillRect/>
          </a:stretch>
        </p:blipFill>
        <p:spPr>
          <a:xfrm>
            <a:off x="1846688" y="765144"/>
            <a:ext cx="972219" cy="589408"/>
          </a:xfrm>
          <a:prstGeom prst="rect">
            <a:avLst/>
          </a:prstGeom>
        </p:spPr>
      </p:pic>
      <p:sp>
        <p:nvSpPr>
          <p:cNvPr id="18" name="TextBox 17">
            <a:extLst>
              <a:ext uri="{FF2B5EF4-FFF2-40B4-BE49-F238E27FC236}">
                <a16:creationId xmlns:a16="http://schemas.microsoft.com/office/drawing/2014/main" id="{AC81845A-30A4-48E9-BA3F-7EB99EB4659A}"/>
              </a:ext>
            </a:extLst>
          </p:cNvPr>
          <p:cNvSpPr txBox="1"/>
          <p:nvPr/>
        </p:nvSpPr>
        <p:spPr>
          <a:xfrm>
            <a:off x="4689541" y="3545665"/>
            <a:ext cx="4320000" cy="3115747"/>
          </a:xfrm>
          <a:prstGeom prst="roundRect">
            <a:avLst/>
          </a:prstGeom>
          <a:solidFill>
            <a:srgbClr val="33CCFF"/>
          </a:solidFill>
          <a:ln w="28575" cap="rnd" cmpd="sng">
            <a:solidFill>
              <a:schemeClr val="tx1"/>
            </a:solidFill>
          </a:ln>
          <a:scene3d>
            <a:camera prst="orthographicFront"/>
            <a:lightRig rig="threePt" dir="t"/>
          </a:scene3d>
          <a:sp3d>
            <a:bevelT/>
            <a:bevelB/>
          </a:sp3d>
        </p:spPr>
        <p:txBody>
          <a:bodyPr wrap="square" rtlCol="0">
            <a:spAutoFit/>
          </a:bodyPr>
          <a:lstStyle/>
          <a:p>
            <a:pPr algn="ctr"/>
            <a:r>
              <a:rPr lang="en-US" sz="2000" b="1" u="sng" dirty="0">
                <a:latin typeface="Century Gothic" panose="020B0502020202020204" pitchFamily="34" charset="0"/>
                <a:cs typeface="Arial"/>
              </a:rPr>
              <a:t>Art</a:t>
            </a:r>
            <a:endParaRPr lang="en-US" sz="1200" dirty="0">
              <a:latin typeface="Century Gothic" panose="020B0502020202020204" pitchFamily="34" charset="0"/>
              <a:cs typeface="Arial"/>
            </a:endParaRPr>
          </a:p>
          <a:p>
            <a:pPr algn="ctr"/>
            <a:r>
              <a:rPr lang="en-US" sz="1200" dirty="0">
                <a:latin typeface="Century Gothic" panose="020B0502020202020204" pitchFamily="34" charset="0"/>
                <a:cs typeface="Arial"/>
              </a:rPr>
              <a:t>It is </a:t>
            </a:r>
            <a:r>
              <a:rPr lang="en-US" sz="1200" dirty="0" err="1">
                <a:latin typeface="Century Gothic" panose="020B0502020202020204" pitchFamily="34" charset="0"/>
                <a:cs typeface="Arial"/>
              </a:rPr>
              <a:t>soo</a:t>
            </a:r>
            <a:r>
              <a:rPr lang="en-US" sz="1200" dirty="0">
                <a:latin typeface="Century Gothic" panose="020B0502020202020204" pitchFamily="34" charset="0"/>
                <a:cs typeface="Arial"/>
              </a:rPr>
              <a:t> exciting. </a:t>
            </a:r>
            <a:r>
              <a:rPr lang="en-US" sz="1200" dirty="0" err="1">
                <a:latin typeface="Century Gothic" panose="020B0502020202020204" pitchFamily="34" charset="0"/>
                <a:cs typeface="Arial"/>
              </a:rPr>
              <a:t>Immaginate</a:t>
            </a:r>
            <a:r>
              <a:rPr lang="en-US" sz="1200" dirty="0">
                <a:latin typeface="Century Gothic" panose="020B0502020202020204" pitchFamily="34" charset="0"/>
                <a:cs typeface="Arial"/>
              </a:rPr>
              <a:t> begins on Tuesday.</a:t>
            </a:r>
          </a:p>
          <a:p>
            <a:pPr algn="ctr"/>
            <a:endParaRPr lang="en-US" sz="1200" dirty="0">
              <a:latin typeface="Century Gothic" panose="020B0502020202020204" pitchFamily="34" charset="0"/>
              <a:cs typeface="Arial"/>
            </a:endParaRPr>
          </a:p>
          <a:p>
            <a:r>
              <a:rPr lang="en-US" sz="1200" dirty="0">
                <a:latin typeface="Century Gothic" panose="020B0502020202020204" pitchFamily="34" charset="0"/>
                <a:cs typeface="Arial"/>
              </a:rPr>
              <a:t>At 11am Greg will be send us a link to watch and has 3 tasks for you to complete.</a:t>
            </a:r>
          </a:p>
          <a:p>
            <a:r>
              <a:rPr lang="en-US" sz="1200" dirty="0">
                <a:latin typeface="Century Gothic" panose="020B0502020202020204" pitchFamily="34" charset="0"/>
                <a:cs typeface="Arial"/>
              </a:rPr>
              <a:t>You will need:</a:t>
            </a:r>
          </a:p>
          <a:p>
            <a:pPr marL="171450" indent="-171450">
              <a:buFont typeface="Arial" panose="020B0604020202020204" pitchFamily="34" charset="0"/>
              <a:buChar char="•"/>
            </a:pPr>
            <a:r>
              <a:rPr lang="en-US" sz="1200" dirty="0">
                <a:latin typeface="Century Gothic" panose="020B0502020202020204" pitchFamily="34" charset="0"/>
                <a:cs typeface="Arial"/>
              </a:rPr>
              <a:t>your </a:t>
            </a:r>
            <a:r>
              <a:rPr lang="en-US" sz="1200" dirty="0" err="1">
                <a:latin typeface="Century Gothic" panose="020B0502020202020204" pitchFamily="34" charset="0"/>
                <a:cs typeface="Arial"/>
              </a:rPr>
              <a:t>Ipad</a:t>
            </a:r>
            <a:r>
              <a:rPr lang="en-US" sz="1200" dirty="0">
                <a:latin typeface="Century Gothic" panose="020B0502020202020204" pitchFamily="34" charset="0"/>
                <a:cs typeface="Arial"/>
              </a:rPr>
              <a:t>, </a:t>
            </a:r>
          </a:p>
          <a:p>
            <a:pPr marL="171450" indent="-171450">
              <a:buFont typeface="Arial" panose="020B0604020202020204" pitchFamily="34" charset="0"/>
              <a:buChar char="•"/>
            </a:pPr>
            <a:r>
              <a:rPr lang="en-US" sz="1200" dirty="0">
                <a:latin typeface="Century Gothic" panose="020B0502020202020204" pitchFamily="34" charset="0"/>
                <a:cs typeface="Arial"/>
              </a:rPr>
              <a:t>paper to draw on and</a:t>
            </a:r>
          </a:p>
          <a:p>
            <a:pPr marL="171450" indent="-171450">
              <a:buFont typeface="Arial" panose="020B0604020202020204" pitchFamily="34" charset="0"/>
              <a:buChar char="•"/>
            </a:pPr>
            <a:r>
              <a:rPr lang="en-US" sz="1200" dirty="0">
                <a:latin typeface="Century Gothic" panose="020B0502020202020204" pitchFamily="34" charset="0"/>
                <a:cs typeface="Arial"/>
              </a:rPr>
              <a:t>pencils to use. </a:t>
            </a:r>
          </a:p>
          <a:p>
            <a:pPr marL="171450" indent="-171450">
              <a:buFont typeface="Arial" panose="020B0604020202020204" pitchFamily="34" charset="0"/>
              <a:buChar char="•"/>
            </a:pPr>
            <a:r>
              <a:rPr lang="en-US" sz="1200" dirty="0">
                <a:latin typeface="Century Gothic" panose="020B0502020202020204" pitchFamily="34" charset="0"/>
                <a:cs typeface="Arial"/>
              </a:rPr>
              <a:t>Ears to listen!</a:t>
            </a:r>
          </a:p>
          <a:p>
            <a:r>
              <a:rPr lang="en-US" sz="1200" dirty="0">
                <a:latin typeface="Century Gothic" panose="020B0502020202020204" pitchFamily="34" charset="0"/>
                <a:cs typeface="Arial"/>
              </a:rPr>
              <a:t>Remember resources are available from the school if you need them.</a:t>
            </a:r>
          </a:p>
          <a:p>
            <a:r>
              <a:rPr lang="en-US" sz="1200" dirty="0">
                <a:latin typeface="Century Gothic" panose="020B0502020202020204" pitchFamily="34" charset="0"/>
                <a:cs typeface="Arial"/>
              </a:rPr>
              <a:t> </a:t>
            </a:r>
          </a:p>
          <a:p>
            <a:r>
              <a:rPr lang="en-US" sz="1300" dirty="0">
                <a:latin typeface="Century Gothic" panose="020B0502020202020204" pitchFamily="34" charset="0"/>
                <a:cs typeface="Arial"/>
              </a:rPr>
              <a:t>Post a picture on Teams.</a:t>
            </a:r>
          </a:p>
        </p:txBody>
      </p:sp>
      <p:pic>
        <p:nvPicPr>
          <p:cNvPr id="3074" name="Picture 2" descr="Image result for excitement image free kids">
            <a:extLst>
              <a:ext uri="{FF2B5EF4-FFF2-40B4-BE49-F238E27FC236}">
                <a16:creationId xmlns:a16="http://schemas.microsoft.com/office/drawing/2014/main" id="{C46E776F-E406-4E10-94D2-565431D756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637170" y="4597635"/>
            <a:ext cx="1053234" cy="10532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why do we lose our baby teeth">
            <a:extLst>
              <a:ext uri="{FF2B5EF4-FFF2-40B4-BE49-F238E27FC236}">
                <a16:creationId xmlns:a16="http://schemas.microsoft.com/office/drawing/2014/main" id="{FD4C25AA-333A-41AF-AB49-8A813FEB81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8260" y="1889324"/>
            <a:ext cx="2442561" cy="1233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721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4E41CF5B3EE643A559045FB22AC7CA" ma:contentTypeVersion="6" ma:contentTypeDescription="Create a new document." ma:contentTypeScope="" ma:versionID="54dd5e8bbbdd375861a3b8a3b3527746">
  <xsd:schema xmlns:xsd="http://www.w3.org/2001/XMLSchema" xmlns:xs="http://www.w3.org/2001/XMLSchema" xmlns:p="http://schemas.microsoft.com/office/2006/metadata/properties" xmlns:ns2="440c8aaf-3086-4f0d-aee5-bc24bd6f85e6" xmlns:ns3="018f376d-246b-4ea5-97c7-d2cb3e71216a" targetNamespace="http://schemas.microsoft.com/office/2006/metadata/properties" ma:root="true" ma:fieldsID="a01ef61fb4db5a525731aefe1455e5db" ns2:_="" ns3:_="">
    <xsd:import namespace="440c8aaf-3086-4f0d-aee5-bc24bd6f85e6"/>
    <xsd:import namespace="018f376d-246b-4ea5-97c7-d2cb3e71216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0c8aaf-3086-4f0d-aee5-bc24bd6f85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8f376d-246b-4ea5-97c7-d2cb3e71216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18f376d-246b-4ea5-97c7-d2cb3e71216a">
      <UserInfo>
        <DisplayName>Aileen Hughes</DisplayName>
        <AccountId>7</AccountId>
        <AccountType/>
      </UserInfo>
      <UserInfo>
        <DisplayName>Melissa Hunt</DisplayName>
        <AccountId>17</AccountId>
        <AccountType/>
      </UserInfo>
    </SharedWithUsers>
  </documentManagement>
</p:properties>
</file>

<file path=customXml/itemProps1.xml><?xml version="1.0" encoding="utf-8"?>
<ds:datastoreItem xmlns:ds="http://schemas.openxmlformats.org/officeDocument/2006/customXml" ds:itemID="{C1397D67-2DBF-4372-BF91-8BBF58DB51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0c8aaf-3086-4f0d-aee5-bc24bd6f85e6"/>
    <ds:schemaRef ds:uri="018f376d-246b-4ea5-97c7-d2cb3e7121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E8D36D-418F-4870-B69D-9CA714146AA8}">
  <ds:schemaRefs>
    <ds:schemaRef ds:uri="http://schemas.microsoft.com/sharepoint/v3/contenttype/forms"/>
  </ds:schemaRefs>
</ds:datastoreItem>
</file>

<file path=customXml/itemProps3.xml><?xml version="1.0" encoding="utf-8"?>
<ds:datastoreItem xmlns:ds="http://schemas.openxmlformats.org/officeDocument/2006/customXml" ds:itemID="{7B26A4B7-79F1-48FE-AEF4-C04D22EBDE51}">
  <ds:schemaRefs>
    <ds:schemaRef ds:uri="440c8aaf-3086-4f0d-aee5-bc24bd6f85e6"/>
    <ds:schemaRef ds:uri="http://schemas.microsoft.com/office/2006/documentManagement/types"/>
    <ds:schemaRef ds:uri="http://purl.org/dc/dcmitype/"/>
    <ds:schemaRef ds:uri="http://schemas.microsoft.com/office/infopath/2007/PartnerControls"/>
    <ds:schemaRef ds:uri="http://purl.org/dc/elements/1.1/"/>
    <ds:schemaRef ds:uri="http://purl.org/dc/terms/"/>
    <ds:schemaRef ds:uri="018f376d-246b-4ea5-97c7-d2cb3e71216a"/>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12442</TotalTime>
  <Words>1386</Words>
  <Application>Microsoft Office PowerPoint</Application>
  <PresentationFormat>On-screen Show (4:3)</PresentationFormat>
  <Paragraphs>223</Paragraphs>
  <Slides>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Arial</vt:lpstr>
      <vt:lpstr>Arial Rounded MT Bold</vt:lpstr>
      <vt:lpstr>Calibri</vt:lpstr>
      <vt:lpstr>Cambria Math</vt:lpstr>
      <vt:lpstr>Century Gothic</vt:lpstr>
      <vt:lpstr>Comic Sans MS</vt:lpstr>
      <vt:lpstr>Sans script</vt:lpstr>
      <vt:lpstr>Segoe UI</vt:lpstr>
      <vt:lpstr>Times New Roman</vt:lpstr>
      <vt:lpstr>Office Theme</vt:lpstr>
      <vt:lpstr>Welcome to week 6 of home learning P5!</vt:lpstr>
      <vt:lpstr>PowerPoint Presentation</vt:lpstr>
      <vt:lpstr>PowerPoint Presentation</vt:lpstr>
      <vt:lpstr>PowerPoint Presentation</vt:lpstr>
      <vt:lpstr>Writing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Mhairi Torley</dc:creator>
  <cp:lastModifiedBy>Anita Sharkey</cp:lastModifiedBy>
  <cp:revision>718</cp:revision>
  <cp:lastPrinted>2019-10-31T16:10:08Z</cp:lastPrinted>
  <dcterms:created xsi:type="dcterms:W3CDTF">2018-04-15T22:22:40Z</dcterms:created>
  <dcterms:modified xsi:type="dcterms:W3CDTF">2021-02-19T18:46:08Z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0x010100F84E41CF5B3EE643A559045FB22AC7CA</vt:lpwstr>
  </property>
</Properties>
</file>