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48" r:id="rId3"/>
  </p:sldMasterIdLst>
  <p:sldIdLst>
    <p:sldId id="256" r:id="rId4"/>
    <p:sldId id="279" r:id="rId5"/>
    <p:sldId id="282" r:id="rId6"/>
    <p:sldId id="280" r:id="rId7"/>
    <p:sldId id="281" r:id="rId8"/>
    <p:sldId id="284" r:id="rId9"/>
    <p:sldId id="286" r:id="rId10"/>
    <p:sldId id="288" r:id="rId11"/>
    <p:sldId id="287" r:id="rId12"/>
    <p:sldId id="289" r:id="rId13"/>
    <p:sldId id="294" r:id="rId14"/>
    <p:sldId id="291" r:id="rId15"/>
    <p:sldId id="276" r:id="rId16"/>
    <p:sldId id="292" r:id="rId17"/>
    <p:sldId id="296" r:id="rId18"/>
    <p:sldId id="298" r:id="rId19"/>
    <p:sldId id="295" r:id="rId20"/>
    <p:sldId id="297" r:id="rId21"/>
    <p:sldId id="300" r:id="rId22"/>
    <p:sldId id="302" r:id="rId23"/>
    <p:sldId id="301" r:id="rId24"/>
    <p:sldId id="29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6583-601A-4511-BD47-89AE2DA4D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15E09-1C26-4011-A9A6-36D571FF8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8C636-FD4B-4FF0-A6FB-C1768349D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2EA7F-0DF7-4799-A6C1-25A5F626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20BAE-DD8C-464D-907E-24F59FBF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3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317B2-BA8F-48D8-80EC-C0ED2978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4C157-82A2-4E02-A46C-9E0768A82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2594F-E34B-4CBE-A165-988A5B7A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8A720-3B01-4DB8-AF6E-06BCC26D5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7469F-8CE7-4830-B931-5E37E1A8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99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7DE0-D9DE-4823-AF43-669A805A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37924-4DE7-4AAB-BCDA-2CCA07258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913BB-5716-42B2-AD7C-3D8D449E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D4559-9519-4A84-8A64-7CFD0A34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8C64-A32A-402B-BE5F-AB3D6A13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76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9CDCB-47A2-4CCD-9F44-4333618D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0CFB3-108B-432E-9A50-3FBF8CCD4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A1B00-AC11-4C21-B471-593A2FFA3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01225-F250-420B-8EF0-E3A1545E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6808F-BD69-4379-B73A-7C7050E96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DA214-12EE-4E76-9FE6-D010FAED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3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0CBA-2FE6-43AE-810C-6ED68FDF1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80663-3279-4231-9B0B-70EAE6034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E3547-0713-4C08-A087-86BDCE511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C3F58A-31FE-42BC-B043-EFE763448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C736F5-B32A-46DF-97AE-771B1BB43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92EC7E-932E-402A-952C-7F187DDBE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17EF9-9EF4-4699-9DC1-36988141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3ADFD-FD6E-429D-9CFC-4F5C135A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57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5979-1A0F-41AC-8EE7-63EC020B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574CD4-47BF-49BB-8120-D760C529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847B46-5547-4802-BAB1-796516C1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FC96C-43C8-4D19-A607-2EB65C81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13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5C2EBE-62FE-4136-93D6-A307E5BB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09C1A4-1BC8-4C62-9684-87BBEA2D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0F313-2CC4-4FF4-BACE-96847D18A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55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582F9-117B-4194-9677-91594A6C4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FAF6C-FC97-468D-B11F-D1B6F621A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3911D-4940-43DB-8997-3740FB682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5F4CC-CE3E-4883-8CBD-B1EEDF4B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ADA02-4214-499D-8461-96D4036F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2FF69-B395-4987-BA15-CFAD5070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2706-A519-4D81-A6A6-97C5AF40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327630-774C-48C6-A441-13EB7B655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744E7-29A5-4785-8B48-DAA4687DD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060F3-EF02-45D6-B584-7DAA707CC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8BDA0-317C-4CF5-B155-7BE21E98D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2BFB7-D9A1-4661-BC69-F7C9CE7FB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80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FC49-E838-4D67-BDB3-8756DDDDF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B6163C-A62F-488E-A98B-0C8493C98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78181-5CC2-48C5-A59C-7557D75C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05240-EDA5-4DB1-A99E-1AFE09C28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5CD59-C66C-4EA4-B3B0-213C6D3B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69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E49689-8171-47EE-AB52-3F08BA5AC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5DE05-89C4-4AAB-84E9-77752141D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00F52-7168-4AE5-A44A-766D9B1B0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75ADB-341F-4C08-9574-EC25E7842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7422D-6D9A-45D2-AA41-703A49D00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545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58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DA154-3279-48F7-AA40-164FF701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C649-28DD-4E2B-9D68-FB7BE8D35D25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3A46E9-41E2-41A1-BF8C-E219C3D31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F2D82-D34F-46A3-85C5-F105A655D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CE29B-E571-4D8C-97B2-3F189A73F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55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BB304E-1BC6-4D05-B984-B69B4113A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ADAF0-F121-4E38-94F6-7DA905333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E70F9-C911-45DD-BD16-795BBFFA6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6CADC-0F8B-4E98-9D9F-2B8B76BF76EC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2038D-47A9-43E4-952A-E158291EB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4FBC0-EC50-4A9C-8E24-E09F7FB1F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231C6-7D18-4DD3-B00D-00FA51BC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6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63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87BA8-EE05-5B47-AA8E-5C40480EF8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5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79B36-A306-4C64-A37F-95ADEAD8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4365A-F769-41C4-A6CB-D6B0571A8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32EBE-14D1-4271-AB8B-FD5887D44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C649-28DD-4E2B-9D68-FB7BE8D35D25}" type="datetimeFigureOut">
              <a:rPr lang="en-GB" smtClean="0"/>
              <a:t>04/05/2021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FE59A-7946-4769-B7AC-AC9FDBFD8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E87B5-D41C-4A52-AE1E-4160D1BFF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E29B-E571-4D8C-97B2-3F189A73F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36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F4F5-E556-42C5-B514-9A8283AD1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Home Grid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E3E29-7247-4BB5-B8B5-F2EA6FC7F3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Week 3</a:t>
            </a:r>
            <a:r>
              <a:rPr lang="en-GB" baseline="30000" dirty="0"/>
              <a:t>rd</a:t>
            </a:r>
            <a:r>
              <a:rPr lang="en-GB" dirty="0"/>
              <a:t> May 2021 </a:t>
            </a:r>
          </a:p>
        </p:txBody>
      </p:sp>
    </p:spTree>
    <p:extLst>
      <p:ext uri="{BB962C8B-B14F-4D97-AF65-F5344CB8AC3E}">
        <p14:creationId xmlns:p14="http://schemas.microsoft.com/office/powerpoint/2010/main" val="380528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D915-5C51-48EB-821A-D5CACAE90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GB" sz="3600" dirty="0"/>
              <a:t>A Quick Note From Ms. Vella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46AE5-DBE2-4840-8987-89A204CDE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GB" sz="2000" dirty="0"/>
              <a:t>Welcome Back                                              </a:t>
            </a:r>
            <a:r>
              <a:rPr lang="en-GB" sz="2000" dirty="0" err="1">
                <a:solidFill>
                  <a:srgbClr val="0070C0"/>
                </a:solidFill>
              </a:rPr>
              <a:t>Witamy</a:t>
            </a:r>
            <a:r>
              <a:rPr lang="en-GB" sz="2000" dirty="0">
                <a:solidFill>
                  <a:srgbClr val="0070C0"/>
                </a:solidFill>
              </a:rPr>
              <a:t>   </a:t>
            </a:r>
            <a:r>
              <a:rPr lang="en-GB" sz="2000" dirty="0"/>
              <a:t>                                                       </a:t>
            </a:r>
            <a:r>
              <a:rPr lang="en-GB" sz="2000" dirty="0" err="1">
                <a:solidFill>
                  <a:srgbClr val="FF0000"/>
                </a:solidFill>
              </a:rPr>
              <a:t>Bienvenidas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Hello in this presentation there is work for the next two days while we self- isolate</a:t>
            </a:r>
          </a:p>
          <a:p>
            <a:r>
              <a:rPr lang="en-GB" sz="2000" dirty="0"/>
              <a:t>See you all on Friday </a:t>
            </a:r>
          </a:p>
          <a:p>
            <a:r>
              <a:rPr lang="en-GB" sz="2000" dirty="0" err="1">
                <a:solidFill>
                  <a:schemeClr val="accent1"/>
                </a:solidFill>
              </a:rPr>
              <a:t>Dzien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dobry</a:t>
            </a:r>
            <a:r>
              <a:rPr lang="en-GB" sz="2000" dirty="0">
                <a:solidFill>
                  <a:schemeClr val="accent1"/>
                </a:solidFill>
              </a:rPr>
              <a:t> ta </a:t>
            </a:r>
            <a:r>
              <a:rPr lang="en-GB" sz="2000" dirty="0" err="1">
                <a:solidFill>
                  <a:schemeClr val="accent1"/>
                </a:solidFill>
              </a:rPr>
              <a:t>prezentacja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bedzie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dostepna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przez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kelejne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dwa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dni</a:t>
            </a:r>
            <a:r>
              <a:rPr lang="en-GB" sz="2000" dirty="0">
                <a:solidFill>
                  <a:schemeClr val="accent1"/>
                </a:solidFill>
              </a:rPr>
              <a:t> do </a:t>
            </a:r>
            <a:r>
              <a:rPr lang="en-GB" sz="2000" dirty="0" err="1">
                <a:solidFill>
                  <a:schemeClr val="accent1"/>
                </a:solidFill>
              </a:rPr>
              <a:t>konca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  <a:r>
              <a:rPr lang="en-GB" sz="2000" dirty="0" err="1">
                <a:solidFill>
                  <a:schemeClr val="accent1"/>
                </a:solidFill>
              </a:rPr>
              <a:t>izolacji</a:t>
            </a:r>
            <a:r>
              <a:rPr lang="en-GB" sz="2000" dirty="0">
                <a:solidFill>
                  <a:schemeClr val="accent1"/>
                </a:solidFill>
              </a:rPr>
              <a:t>. 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Do </a:t>
            </a:r>
            <a:r>
              <a:rPr lang="en-GB" sz="2000" dirty="0" err="1">
                <a:solidFill>
                  <a:schemeClr val="accent1"/>
                </a:solidFill>
              </a:rPr>
              <a:t>zobaczenia</a:t>
            </a:r>
            <a:r>
              <a:rPr lang="en-GB" sz="2000" dirty="0">
                <a:solidFill>
                  <a:schemeClr val="accent1"/>
                </a:solidFill>
              </a:rPr>
              <a:t> w </a:t>
            </a:r>
            <a:r>
              <a:rPr lang="en-GB" sz="2000" dirty="0" err="1">
                <a:solidFill>
                  <a:schemeClr val="accent1"/>
                </a:solidFill>
              </a:rPr>
              <a:t>piatek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</a:p>
          <a:p>
            <a:r>
              <a:rPr lang="en-GB" sz="2000" dirty="0">
                <a:solidFill>
                  <a:srgbClr val="FF0000"/>
                </a:solidFill>
              </a:rPr>
              <a:t>Hola </a:t>
            </a:r>
            <a:r>
              <a:rPr lang="en-GB" sz="2000" dirty="0" err="1">
                <a:solidFill>
                  <a:srgbClr val="FF0000"/>
                </a:solidFill>
              </a:rPr>
              <a:t>esta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presentacion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tiene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trabajo</a:t>
            </a:r>
            <a:r>
              <a:rPr lang="en-GB" sz="2000" dirty="0">
                <a:solidFill>
                  <a:srgbClr val="FF0000"/>
                </a:solidFill>
              </a:rPr>
              <a:t> para los </a:t>
            </a:r>
            <a:r>
              <a:rPr lang="en-GB" sz="2000" dirty="0" err="1">
                <a:solidFill>
                  <a:srgbClr val="FF0000"/>
                </a:solidFill>
              </a:rPr>
              <a:t>proximos</a:t>
            </a:r>
            <a:r>
              <a:rPr lang="en-GB" sz="2000" dirty="0">
                <a:solidFill>
                  <a:srgbClr val="FF0000"/>
                </a:solidFill>
              </a:rPr>
              <a:t> dos </a:t>
            </a:r>
            <a:r>
              <a:rPr lang="en-GB" sz="2000" dirty="0" err="1">
                <a:solidFill>
                  <a:srgbClr val="FF0000"/>
                </a:solidFill>
              </a:rPr>
              <a:t>dias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mientras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nos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vemos</a:t>
            </a:r>
            <a:r>
              <a:rPr lang="en-GB" sz="2000" dirty="0">
                <a:solidFill>
                  <a:srgbClr val="FF0000"/>
                </a:solidFill>
              </a:rPr>
              <a:t> el </a:t>
            </a:r>
            <a:r>
              <a:rPr lang="en-GB" sz="2000" dirty="0" err="1">
                <a:solidFill>
                  <a:srgbClr val="FF0000"/>
                </a:solidFill>
              </a:rPr>
              <a:t>viernes</a:t>
            </a:r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1193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30BC2-3BF7-41EE-A4A1-B6C61069B4F5}"/>
              </a:ext>
            </a:extLst>
          </p:cNvPr>
          <p:cNvSpPr/>
          <p:nvPr/>
        </p:nvSpPr>
        <p:spPr>
          <a:xfrm>
            <a:off x="70943" y="-56271"/>
            <a:ext cx="3550722" cy="34149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ADFD4D9-5396-4F3D-99C6-2A308F43D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364707"/>
              </p:ext>
            </p:extLst>
          </p:nvPr>
        </p:nvGraphicFramePr>
        <p:xfrm>
          <a:off x="0" y="977463"/>
          <a:ext cx="3633537" cy="1990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286">
                  <a:extLst>
                    <a:ext uri="{9D8B030D-6E8A-4147-A177-3AD203B41FA5}">
                      <a16:colId xmlns:a16="http://schemas.microsoft.com/office/drawing/2014/main" val="129150560"/>
                    </a:ext>
                  </a:extLst>
                </a:gridCol>
                <a:gridCol w="2112251">
                  <a:extLst>
                    <a:ext uri="{9D8B030D-6E8A-4147-A177-3AD203B41FA5}">
                      <a16:colId xmlns:a16="http://schemas.microsoft.com/office/drawing/2014/main" val="181162212"/>
                    </a:ext>
                  </a:extLst>
                </a:gridCol>
              </a:tblGrid>
              <a:tr h="657169"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800407"/>
                  </a:ext>
                </a:extLst>
              </a:tr>
              <a:tr h="444550">
                <a:tc>
                  <a:txBody>
                    <a:bodyPr/>
                    <a:lstStyle/>
                    <a:p>
                      <a:r>
                        <a:rPr lang="en-GB" dirty="0"/>
                        <a:t>Add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 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224051"/>
                  </a:ext>
                </a:extLst>
              </a:tr>
              <a:tr h="444550">
                <a:tc>
                  <a:txBody>
                    <a:bodyPr/>
                    <a:lstStyle/>
                    <a:p>
                      <a:r>
                        <a:rPr lang="en-GB" dirty="0"/>
                        <a:t>Double 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 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20442"/>
                  </a:ext>
                </a:extLst>
              </a:tr>
              <a:tr h="444550">
                <a:tc>
                  <a:txBody>
                    <a:bodyPr/>
                    <a:lstStyle/>
                    <a:p>
                      <a:r>
                        <a:rPr lang="en-GB" dirty="0"/>
                        <a:t>Subtract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Subtract 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8587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4FDF0A2-57FA-427D-93BC-EF7AE88F36D5}"/>
              </a:ext>
            </a:extLst>
          </p:cNvPr>
          <p:cNvSpPr/>
          <p:nvPr/>
        </p:nvSpPr>
        <p:spPr>
          <a:xfrm>
            <a:off x="4174389" y="2370479"/>
            <a:ext cx="2785404" cy="2855742"/>
          </a:xfrm>
          <a:prstGeom prst="rect">
            <a:avLst/>
          </a:prstGeom>
          <a:solidFill>
            <a:srgbClr val="F0F0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Welcome to our Daily Challenges </a:t>
            </a:r>
          </a:p>
          <a:p>
            <a:pPr algn="ctr"/>
            <a:r>
              <a:rPr lang="en-GB" dirty="0">
                <a:solidFill>
                  <a:schemeClr val="tx2"/>
                </a:solidFill>
              </a:rPr>
              <a:t>Try one a day if you have time try more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678C5-7B64-4343-9614-5D00A73A114E}"/>
              </a:ext>
            </a:extLst>
          </p:cNvPr>
          <p:cNvSpPr/>
          <p:nvPr/>
        </p:nvSpPr>
        <p:spPr>
          <a:xfrm>
            <a:off x="3770142" y="42204"/>
            <a:ext cx="3550721" cy="22789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FF00"/>
              </a:highlight>
            </a:endParaRPr>
          </a:p>
          <a:p>
            <a:pPr algn="ctr"/>
            <a:r>
              <a:rPr lang="en-GB" dirty="0"/>
              <a:t>Estimation</a:t>
            </a:r>
          </a:p>
          <a:p>
            <a:pPr algn="ctr"/>
            <a:r>
              <a:rPr lang="en-GB" dirty="0"/>
              <a:t>What is the definition?</a:t>
            </a:r>
          </a:p>
          <a:p>
            <a:r>
              <a:rPr lang="en-GB" dirty="0"/>
              <a:t>Can you list 3 synonyms and 2 antonyms?</a:t>
            </a:r>
          </a:p>
          <a:p>
            <a:r>
              <a:rPr lang="en-GB" dirty="0"/>
              <a:t>Can you write a sentence using this word accurately?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12021E-FA63-4C2A-8FA3-A25F646F5A86}"/>
              </a:ext>
            </a:extLst>
          </p:cNvPr>
          <p:cNvSpPr/>
          <p:nvPr/>
        </p:nvSpPr>
        <p:spPr>
          <a:xfrm>
            <a:off x="7540284" y="42204"/>
            <a:ext cx="4480266" cy="3541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FF00FF"/>
              </a:highlight>
            </a:endParaRPr>
          </a:p>
          <a:p>
            <a:pPr algn="ctr"/>
            <a:r>
              <a:rPr lang="en-GB" dirty="0"/>
              <a:t>Name the country</a:t>
            </a:r>
          </a:p>
          <a:p>
            <a:pPr algn="ctr"/>
            <a:r>
              <a:rPr lang="en-GB" dirty="0"/>
              <a:t>Name the Capital City </a:t>
            </a:r>
          </a:p>
          <a:p>
            <a:pPr algn="ctr"/>
            <a:r>
              <a:rPr lang="en-GB" dirty="0"/>
              <a:t>Find out 3 random facts about the country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5E6CAD-485A-4CF1-8948-F83642E1C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637" y="5226220"/>
            <a:ext cx="2857500" cy="1479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D1550-2203-407C-B876-C4761DE1A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732" y="1410447"/>
            <a:ext cx="1715246" cy="20514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4F9127-3F0B-46AD-80A8-182F1A15366C}"/>
              </a:ext>
            </a:extLst>
          </p:cNvPr>
          <p:cNvSpPr/>
          <p:nvPr/>
        </p:nvSpPr>
        <p:spPr>
          <a:xfrm>
            <a:off x="8061974" y="3798350"/>
            <a:ext cx="3436883" cy="27274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Write a few sentences about this picture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EBEE8D-E427-4FEA-A742-B5D163F70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627" y="4547440"/>
            <a:ext cx="2695575" cy="18002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82B0DC3-1009-44F9-82F4-506EABE2C520}"/>
              </a:ext>
            </a:extLst>
          </p:cNvPr>
          <p:cNvSpPr/>
          <p:nvPr/>
        </p:nvSpPr>
        <p:spPr>
          <a:xfrm>
            <a:off x="362607" y="4002015"/>
            <a:ext cx="3231291" cy="2345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TUMMENNRAETTUG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Try and write as many words as possible</a:t>
            </a:r>
          </a:p>
        </p:txBody>
      </p:sp>
    </p:spTree>
    <p:extLst>
      <p:ext uri="{BB962C8B-B14F-4D97-AF65-F5344CB8AC3E}">
        <p14:creationId xmlns:p14="http://schemas.microsoft.com/office/powerpoint/2010/main" val="219009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ACE47-2BD9-4D92-859E-6F624CB85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Numeracy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71D77-ACD5-45BE-B50E-94559EA0C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Starter Tasks for Wednesday and Thursday </a:t>
            </a:r>
          </a:p>
          <a:p>
            <a:r>
              <a:rPr lang="en-GB" dirty="0"/>
              <a:t>Worksheets for Perimeter and length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334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C6F7-79A3-4058-BD1F-013BD005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1: Starter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B0F79-10CF-42B2-815C-9E32ECD5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Wednesday: </a:t>
            </a:r>
          </a:p>
          <a:p>
            <a:r>
              <a:rPr lang="en-GB" dirty="0"/>
              <a:t> List all the factors of 18: </a:t>
            </a:r>
          </a:p>
          <a:p>
            <a:r>
              <a:rPr lang="en-GB" dirty="0"/>
              <a:t>  How many times is 58kg than 4kg?</a:t>
            </a:r>
          </a:p>
          <a:p>
            <a:r>
              <a:rPr lang="en-GB" dirty="0"/>
              <a:t>There are thirty- two children in the classroom. Four students can sit use one table. How many tables are needed</a:t>
            </a:r>
          </a:p>
          <a:p>
            <a:r>
              <a:rPr lang="en-GB" dirty="0"/>
              <a:t>Divide twenty by the total of 2 plus 2?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Thursday: </a:t>
            </a:r>
          </a:p>
          <a:p>
            <a:r>
              <a:rPr lang="en-GB" dirty="0"/>
              <a:t>Share £80 between 8 people? </a:t>
            </a:r>
          </a:p>
          <a:p>
            <a:r>
              <a:rPr lang="en-GB" dirty="0"/>
              <a:t>What is the total </a:t>
            </a:r>
            <a:r>
              <a:rPr lang="en-GB"/>
              <a:t>of 175 </a:t>
            </a:r>
            <a:r>
              <a:rPr lang="en-GB" dirty="0"/>
              <a:t>plus 12 plus 35?</a:t>
            </a:r>
          </a:p>
          <a:p>
            <a:r>
              <a:rPr lang="en-GB" dirty="0"/>
              <a:t>Find the missing number _ + 49= 105</a:t>
            </a:r>
          </a:p>
          <a:p>
            <a:r>
              <a:rPr lang="en-GB" dirty="0"/>
              <a:t>How many hours are there in 360 minutes?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2E9E4D-A340-4D74-87B9-A749C5FA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332" y="160337"/>
            <a:ext cx="2107406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3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8AE497-1D07-430D-81D2-80A559145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356" y="1822588"/>
            <a:ext cx="10905066" cy="21407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85105C-7812-42FC-B92C-78AB5D76DD04}"/>
              </a:ext>
            </a:extLst>
          </p:cNvPr>
          <p:cNvSpPr txBox="1"/>
          <p:nvPr/>
        </p:nvSpPr>
        <p:spPr>
          <a:xfrm>
            <a:off x="1713185" y="2191920"/>
            <a:ext cx="904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                                    B                 C                                      D                                     E                   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84025-83BF-40A8-9E6F-83B79ACA979C}"/>
              </a:ext>
            </a:extLst>
          </p:cNvPr>
          <p:cNvSpPr txBox="1"/>
          <p:nvPr/>
        </p:nvSpPr>
        <p:spPr>
          <a:xfrm>
            <a:off x="268013" y="1164333"/>
            <a:ext cx="1018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Length – </a:t>
            </a:r>
            <a:r>
              <a:rPr lang="en-GB" dirty="0" err="1"/>
              <a:t>Dlugosc</a:t>
            </a:r>
            <a:r>
              <a:rPr lang="en-GB" dirty="0"/>
              <a:t> - </a:t>
            </a:r>
            <a:r>
              <a:rPr lang="en-GB" dirty="0" err="1"/>
              <a:t>Larga</a:t>
            </a:r>
            <a:endParaRPr lang="en-GB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0808CED-6BCA-40EB-AC93-79133D939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669" y="4040230"/>
            <a:ext cx="1063143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288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 100 centimetres in one metre. Using the metre stick above, fill in what each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 represents in centimetres.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first one has been done for you</a:t>
            </a: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endParaRPr lang="en-GB" altLang="en-US" sz="12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A= 10cm                        B=___             C= _____             D=______       E=_____   F=_____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28850" algn="l"/>
              </a:tabLst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0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171157-9A34-4440-AD4C-79894BBD3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534571"/>
            <a:ext cx="11071274" cy="58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2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BCD35-C15F-4521-98F2-AB95FA26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Perimeter : Find the missing measurement</a:t>
            </a:r>
            <a:br>
              <a:rPr lang="en-GB" dirty="0"/>
            </a:br>
            <a:r>
              <a:rPr lang="en-GB" sz="2000" dirty="0"/>
              <a:t>Remember use the correct measurement for your answer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793B221-10DE-4423-BCC8-66F7197AA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5923" y="2208504"/>
            <a:ext cx="829128" cy="8291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DC7248-85AC-4AFB-8C84-BB0ED333B1FA}"/>
              </a:ext>
            </a:extLst>
          </p:cNvPr>
          <p:cNvSpPr txBox="1"/>
          <p:nvPr/>
        </p:nvSpPr>
        <p:spPr>
          <a:xfrm>
            <a:off x="1205948" y="2040835"/>
            <a:ext cx="79380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square has a perimeter of 44cm.</a:t>
            </a:r>
          </a:p>
          <a:p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 long is each side?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Show how you worked this out:</a:t>
            </a:r>
          </a:p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__________________________________________________________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D4579A-0325-4BAF-B4A7-AAF30248D452}"/>
              </a:ext>
            </a:extLst>
          </p:cNvPr>
          <p:cNvSpPr txBox="1"/>
          <p:nvPr/>
        </p:nvSpPr>
        <p:spPr>
          <a:xfrm>
            <a:off x="1033670" y="4297997"/>
            <a:ext cx="816333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This triangle has a perimeter of 81m.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 long is the missing measurement?</a:t>
            </a:r>
          </a:p>
          <a:p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Show your working </a:t>
            </a:r>
          </a:p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____________________________________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E3B909-2B22-4F5F-A34B-D90966B8A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997" y="4851995"/>
            <a:ext cx="1876190" cy="10666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2AD5737-5D1B-4D84-AD74-7494F80357B7}"/>
              </a:ext>
            </a:extLst>
          </p:cNvPr>
          <p:cNvSpPr txBox="1"/>
          <p:nvPr/>
        </p:nvSpPr>
        <p:spPr>
          <a:xfrm>
            <a:off x="5768004" y="5184594"/>
            <a:ext cx="655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21m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A9BB3E-7E74-4AAF-857E-64B7E49A3645}"/>
              </a:ext>
            </a:extLst>
          </p:cNvPr>
          <p:cNvSpPr txBox="1"/>
          <p:nvPr/>
        </p:nvSpPr>
        <p:spPr>
          <a:xfrm>
            <a:off x="6520071" y="6122504"/>
            <a:ext cx="129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A7E466-49DE-48D9-9ACD-128648BB2362}"/>
              </a:ext>
            </a:extLst>
          </p:cNvPr>
          <p:cNvSpPr txBox="1"/>
          <p:nvPr/>
        </p:nvSpPr>
        <p:spPr>
          <a:xfrm>
            <a:off x="7659757" y="4982379"/>
            <a:ext cx="153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4715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A63FB4F-842B-44CA-96A4-42BB708E70FB}"/>
              </a:ext>
            </a:extLst>
          </p:cNvPr>
          <p:cNvSpPr txBox="1"/>
          <p:nvPr/>
        </p:nvSpPr>
        <p:spPr>
          <a:xfrm>
            <a:off x="543339" y="198783"/>
            <a:ext cx="860066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What is the perimeter of a hexagon where 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each side is 27cm long?</a:t>
            </a:r>
          </a:p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Hexagon (6 sides)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Show how you worked this out:</a:t>
            </a:r>
          </a:p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__________________________________________________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D22C51-360E-476E-A1A7-FCDD028FC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681" y="444633"/>
            <a:ext cx="1180952" cy="10190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5323DC-8159-4DFD-8C08-82FBC8CFB49B}"/>
              </a:ext>
            </a:extLst>
          </p:cNvPr>
          <p:cNvSpPr txBox="1"/>
          <p:nvPr/>
        </p:nvSpPr>
        <p:spPr>
          <a:xfrm>
            <a:off x="450574" y="2239617"/>
            <a:ext cx="86934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A farmer has an odd shaped field that he wants to put a fence around. 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 much fencing should he buy?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Show how you worked this out:</a:t>
            </a:r>
          </a:p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_________________________________________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2A0231-0046-414D-A1AB-85920D2D0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575" y="2296087"/>
            <a:ext cx="1476190" cy="24476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F57C157-4DC8-42EB-A687-977BA091A8D7}"/>
              </a:ext>
            </a:extLst>
          </p:cNvPr>
          <p:cNvSpPr txBox="1"/>
          <p:nvPr/>
        </p:nvSpPr>
        <p:spPr>
          <a:xfrm>
            <a:off x="7640633" y="2588455"/>
            <a:ext cx="71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24C142-B3D3-432C-BAF6-1D57486BFA8D}"/>
              </a:ext>
            </a:extLst>
          </p:cNvPr>
          <p:cNvSpPr txBox="1"/>
          <p:nvPr/>
        </p:nvSpPr>
        <p:spPr>
          <a:xfrm>
            <a:off x="8932985" y="2665419"/>
            <a:ext cx="1294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8565E5-5483-41AE-A68A-229153FBE4A4}"/>
              </a:ext>
            </a:extLst>
          </p:cNvPr>
          <p:cNvSpPr txBox="1"/>
          <p:nvPr/>
        </p:nvSpPr>
        <p:spPr>
          <a:xfrm>
            <a:off x="9054802" y="4114040"/>
            <a:ext cx="1172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35F0C9-4483-4ED1-B245-F83D6207A9EF}"/>
              </a:ext>
            </a:extLst>
          </p:cNvPr>
          <p:cNvSpPr txBox="1"/>
          <p:nvPr/>
        </p:nvSpPr>
        <p:spPr>
          <a:xfrm>
            <a:off x="7343335" y="3882683"/>
            <a:ext cx="721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0ABEE-07BD-4E9C-BC60-C0FBA078632B}"/>
              </a:ext>
            </a:extLst>
          </p:cNvPr>
          <p:cNvSpPr txBox="1"/>
          <p:nvPr/>
        </p:nvSpPr>
        <p:spPr>
          <a:xfrm>
            <a:off x="7906502" y="4656406"/>
            <a:ext cx="632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8m</a:t>
            </a:r>
          </a:p>
        </p:txBody>
      </p:sp>
    </p:spTree>
    <p:extLst>
      <p:ext uri="{BB962C8B-B14F-4D97-AF65-F5344CB8AC3E}">
        <p14:creationId xmlns:p14="http://schemas.microsoft.com/office/powerpoint/2010/main" val="3887525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7CD4C-721B-4A8F-A197-2AE4C57C6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8" y="0"/>
            <a:ext cx="600690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AFEC19-CD18-4613-AEE2-476149C01159}"/>
              </a:ext>
            </a:extLst>
          </p:cNvPr>
          <p:cNvSpPr/>
          <p:nvPr/>
        </p:nvSpPr>
        <p:spPr>
          <a:xfrm>
            <a:off x="7793502" y="239151"/>
            <a:ext cx="3713870" cy="562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RE: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May: Marian month: The month dedicated to Our Lady: </a:t>
            </a:r>
          </a:p>
          <a:p>
            <a:pPr algn="ctr"/>
            <a:r>
              <a:rPr lang="en-GB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In May of 2002 Pope John Paul II said, "Today we begin the month dedicated to Our Lady a favourite of popular devotion. In accord with a long-standing tradition of devotion, parishes and families continue to make the month of May a 'Marian' month, celebrating it with many devout liturgical, catechetical and pastoral initiatives!“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Open Sans" panose="020B0606030504020204" pitchFamily="34" charset="0"/>
              </a:rPr>
              <a:t>During these two days show your devotion by saying this prayer.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931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32712-4708-4732-9D6C-B26B6CDA2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Literacy: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46AB-2C04-428E-B47A-BD63E64F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Starter Tasks : Read a book for 30 mins a day. If you do not have a book, last Friday I have given you some legends for reading. </a:t>
            </a:r>
          </a:p>
          <a:p>
            <a:r>
              <a:rPr lang="en-GB" dirty="0"/>
              <a:t>Writing Task 1: Film Review /Game review</a:t>
            </a:r>
          </a:p>
          <a:p>
            <a:r>
              <a:rPr lang="en-GB" dirty="0"/>
              <a:t>Look at your success criteria and edit your work</a:t>
            </a:r>
          </a:p>
          <a:p>
            <a:r>
              <a:rPr lang="en-GB" dirty="0"/>
              <a:t>Writing Task 2: </a:t>
            </a:r>
          </a:p>
          <a:p>
            <a:r>
              <a:rPr lang="en-GB" dirty="0"/>
              <a:t>Look at your success criteria and edit your work</a:t>
            </a:r>
          </a:p>
        </p:txBody>
      </p:sp>
    </p:spTree>
    <p:extLst>
      <p:ext uri="{BB962C8B-B14F-4D97-AF65-F5344CB8AC3E}">
        <p14:creationId xmlns:p14="http://schemas.microsoft.com/office/powerpoint/2010/main" val="2219038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A3BF-DC44-4B69-992E-BFEB54E4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B3B2C5-BCFF-4DA5-B3D1-D1854A9D179A}"/>
              </a:ext>
            </a:extLst>
          </p:cNvPr>
          <p:cNvSpPr/>
          <p:nvPr/>
        </p:nvSpPr>
        <p:spPr>
          <a:xfrm>
            <a:off x="270177" y="58321"/>
            <a:ext cx="4595191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Title of the film:</a:t>
            </a:r>
          </a:p>
          <a:p>
            <a:pPr algn="ctr"/>
            <a:r>
              <a:rPr lang="en-GB" dirty="0"/>
              <a:t>_________________________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25E7B-A11D-4BB1-98BB-12FF5980BB3C}"/>
              </a:ext>
            </a:extLst>
          </p:cNvPr>
          <p:cNvSpPr/>
          <p:nvPr/>
        </p:nvSpPr>
        <p:spPr>
          <a:xfrm>
            <a:off x="270177" y="1519233"/>
            <a:ext cx="4426226" cy="3458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Summary of the Plot :</a:t>
            </a:r>
          </a:p>
          <a:p>
            <a:pPr algn="ctr"/>
            <a:r>
              <a:rPr lang="en-GB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A51392-D709-44B6-A812-73C323421BA7}"/>
              </a:ext>
            </a:extLst>
          </p:cNvPr>
          <p:cNvSpPr/>
          <p:nvPr/>
        </p:nvSpPr>
        <p:spPr>
          <a:xfrm>
            <a:off x="5402664" y="118581"/>
            <a:ext cx="5088835" cy="1232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 Rating </a:t>
            </a:r>
          </a:p>
          <a:p>
            <a:pPr algn="ctr"/>
            <a:endParaRPr lang="en-GB" dirty="0"/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3C86EC8B-3C91-4B92-A72F-7A19A81D3751}"/>
              </a:ext>
            </a:extLst>
          </p:cNvPr>
          <p:cNvSpPr/>
          <p:nvPr/>
        </p:nvSpPr>
        <p:spPr>
          <a:xfrm>
            <a:off x="6212067" y="873956"/>
            <a:ext cx="914400" cy="477078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41A21F-6843-4533-967F-BF8E73E1E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0340" y="924653"/>
            <a:ext cx="951058" cy="4999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7502CF-231D-4DF1-99F4-C0B6F5993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365" y="898149"/>
            <a:ext cx="951058" cy="499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0EF8F1-B7F3-43F1-8AD3-70E866CA8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945" y="930459"/>
            <a:ext cx="951058" cy="4999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4894AC-9395-4068-8EF1-49D6C39C50AA}"/>
              </a:ext>
            </a:extLst>
          </p:cNvPr>
          <p:cNvSpPr/>
          <p:nvPr/>
        </p:nvSpPr>
        <p:spPr>
          <a:xfrm>
            <a:off x="4956313" y="1432800"/>
            <a:ext cx="6543155" cy="30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List the main characters: Which character did you like most and why?</a:t>
            </a:r>
          </a:p>
          <a:p>
            <a:pPr algn="ctr"/>
            <a:r>
              <a:rPr lang="en-GB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9C3E6E-3A2F-40FC-964C-6AD47A99817B}"/>
              </a:ext>
            </a:extLst>
          </p:cNvPr>
          <p:cNvSpPr/>
          <p:nvPr/>
        </p:nvSpPr>
        <p:spPr>
          <a:xfrm>
            <a:off x="5203353" y="4610807"/>
            <a:ext cx="6228522" cy="2051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Who would enjoy this film and why?</a:t>
            </a:r>
          </a:p>
          <a:p>
            <a:pPr algn="ctr"/>
            <a:r>
              <a:rPr lang="en-GB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06F70A-01A0-4252-B655-079C17BD063B}"/>
              </a:ext>
            </a:extLst>
          </p:cNvPr>
          <p:cNvSpPr/>
          <p:nvPr/>
        </p:nvSpPr>
        <p:spPr>
          <a:xfrm>
            <a:off x="270178" y="5113400"/>
            <a:ext cx="4595190" cy="1686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Picture of the film: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12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F717BB-CADF-4A9A-99B3-7DF435A2B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648709"/>
              </p:ext>
            </p:extLst>
          </p:nvPr>
        </p:nvGraphicFramePr>
        <p:xfrm>
          <a:off x="1097280" y="1596842"/>
          <a:ext cx="8285871" cy="408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9919">
                  <a:extLst>
                    <a:ext uri="{9D8B030D-6E8A-4147-A177-3AD203B41FA5}">
                      <a16:colId xmlns:a16="http://schemas.microsoft.com/office/drawing/2014/main" val="2722879758"/>
                    </a:ext>
                  </a:extLst>
                </a:gridCol>
                <a:gridCol w="3205952">
                  <a:extLst>
                    <a:ext uri="{9D8B030D-6E8A-4147-A177-3AD203B41FA5}">
                      <a16:colId xmlns:a16="http://schemas.microsoft.com/office/drawing/2014/main" val="873325317"/>
                    </a:ext>
                  </a:extLst>
                </a:gridCol>
              </a:tblGrid>
              <a:tr h="454056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</a:rPr>
                        <a:t>Features of a film review</a:t>
                      </a:r>
                      <a:endParaRPr lang="en-GB" sz="10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15475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</a:rPr>
                        <a:t>A good sentence opener</a:t>
                      </a:r>
                      <a:endParaRPr lang="en-GB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326908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Descriptive words (adjectives)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37409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Connectives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841797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Spelling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829263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Punctuation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440914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305722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8366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38966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161603"/>
                  </a:ext>
                </a:extLst>
              </a:tr>
            </a:tbl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38E26BEF-1BAB-4EA6-9490-493747BB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2767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50784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F4BA1-906D-49C2-999B-4E4FA8498F21}"/>
              </a:ext>
            </a:extLst>
          </p:cNvPr>
          <p:cNvSpPr txBox="1"/>
          <p:nvPr/>
        </p:nvSpPr>
        <p:spPr>
          <a:xfrm>
            <a:off x="2293034" y="525008"/>
            <a:ext cx="849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Editing your film review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732279A-CF1E-4851-9620-EED97719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50" y="200165"/>
            <a:ext cx="13716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FAC2FCE1-A1E2-469A-A40F-D7A1871B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114" y="5272268"/>
            <a:ext cx="13843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228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B41A99-19CD-4C92-AF19-F6DE95630AAE}"/>
              </a:ext>
            </a:extLst>
          </p:cNvPr>
          <p:cNvSpPr/>
          <p:nvPr/>
        </p:nvSpPr>
        <p:spPr>
          <a:xfrm>
            <a:off x="1086678" y="132522"/>
            <a:ext cx="9329531" cy="755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Game Review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49FEB-9DF5-4814-A287-D1DFDAAEFA13}"/>
              </a:ext>
            </a:extLst>
          </p:cNvPr>
          <p:cNvSpPr/>
          <p:nvPr/>
        </p:nvSpPr>
        <p:spPr>
          <a:xfrm>
            <a:off x="477078" y="1166191"/>
            <a:ext cx="3154018" cy="927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Name of Game:</a:t>
            </a:r>
          </a:p>
          <a:p>
            <a:pPr algn="ctr"/>
            <a:r>
              <a:rPr lang="en-GB" dirty="0"/>
              <a:t>_____________________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CBA288-5CA6-402F-A8D6-676C0ADC2122}"/>
              </a:ext>
            </a:extLst>
          </p:cNvPr>
          <p:cNvSpPr/>
          <p:nvPr/>
        </p:nvSpPr>
        <p:spPr>
          <a:xfrm>
            <a:off x="4227443" y="1272209"/>
            <a:ext cx="3816627" cy="4890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Picture of the Game: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75C4E-7332-446F-BFEE-469E32982E44}"/>
              </a:ext>
            </a:extLst>
          </p:cNvPr>
          <p:cNvSpPr/>
          <p:nvPr/>
        </p:nvSpPr>
        <p:spPr>
          <a:xfrm>
            <a:off x="477078" y="2425148"/>
            <a:ext cx="3154018" cy="373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Aim of the Game:</a:t>
            </a:r>
          </a:p>
          <a:p>
            <a:pPr algn="ctr"/>
            <a:r>
              <a:rPr lang="en-GB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1204E4-86DE-49BD-B753-922226C19FD6}"/>
              </a:ext>
            </a:extLst>
          </p:cNvPr>
          <p:cNvSpPr/>
          <p:nvPr/>
        </p:nvSpPr>
        <p:spPr>
          <a:xfrm>
            <a:off x="8878957" y="1272209"/>
            <a:ext cx="2703443" cy="11529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Number of players:</a:t>
            </a:r>
          </a:p>
          <a:p>
            <a:pPr algn="ctr"/>
            <a:r>
              <a:rPr lang="en-GB" dirty="0"/>
              <a:t>___________________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3A47F-069E-4A2E-B6BD-2DE16FD50A7A}"/>
              </a:ext>
            </a:extLst>
          </p:cNvPr>
          <p:cNvSpPr/>
          <p:nvPr/>
        </p:nvSpPr>
        <p:spPr>
          <a:xfrm>
            <a:off x="8335617" y="2676939"/>
            <a:ext cx="3379305" cy="38563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Instructions: How do you play the game? </a:t>
            </a:r>
          </a:p>
          <a:p>
            <a:pPr algn="ctr"/>
            <a:r>
              <a:rPr lang="en-GB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416423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F717BB-CADF-4A9A-99B3-7DF435A2B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959001"/>
              </p:ext>
            </p:extLst>
          </p:nvPr>
        </p:nvGraphicFramePr>
        <p:xfrm>
          <a:off x="1097280" y="1596842"/>
          <a:ext cx="8285871" cy="408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9919">
                  <a:extLst>
                    <a:ext uri="{9D8B030D-6E8A-4147-A177-3AD203B41FA5}">
                      <a16:colId xmlns:a16="http://schemas.microsoft.com/office/drawing/2014/main" val="2722879758"/>
                    </a:ext>
                  </a:extLst>
                </a:gridCol>
                <a:gridCol w="3205952">
                  <a:extLst>
                    <a:ext uri="{9D8B030D-6E8A-4147-A177-3AD203B41FA5}">
                      <a16:colId xmlns:a16="http://schemas.microsoft.com/office/drawing/2014/main" val="873325317"/>
                    </a:ext>
                  </a:extLst>
                </a:gridCol>
              </a:tblGrid>
              <a:tr h="454056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</a:rPr>
                        <a:t>Features of a game review</a:t>
                      </a:r>
                      <a:endParaRPr lang="en-GB" sz="10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15475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</a:rPr>
                        <a:t>A good sentence opener</a:t>
                      </a:r>
                      <a:endParaRPr lang="en-GB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326908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Descriptive words (adjectives)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37409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Connectives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841797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Spelling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829263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Punctuation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440914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Instructions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305722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8366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38966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161603"/>
                  </a:ext>
                </a:extLst>
              </a:tr>
            </a:tbl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38E26BEF-1BAB-4EA6-9490-493747BB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2767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50784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F4BA1-906D-49C2-999B-4E4FA8498F21}"/>
              </a:ext>
            </a:extLst>
          </p:cNvPr>
          <p:cNvSpPr txBox="1"/>
          <p:nvPr/>
        </p:nvSpPr>
        <p:spPr>
          <a:xfrm>
            <a:off x="2293034" y="525008"/>
            <a:ext cx="849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Editing your game review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732279A-CF1E-4851-9620-EED97719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50" y="200165"/>
            <a:ext cx="13716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FAC2FCE1-A1E2-469A-A40F-D7A1871B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114" y="5272268"/>
            <a:ext cx="13843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31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E75F72-D284-4A68-B840-7EDD0DED31BB}"/>
              </a:ext>
            </a:extLst>
          </p:cNvPr>
          <p:cNvSpPr txBox="1"/>
          <p:nvPr/>
        </p:nvSpPr>
        <p:spPr>
          <a:xfrm>
            <a:off x="516834" y="1060174"/>
            <a:ext cx="62152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/>
              <a:t>Sentence Starters for an argument</a:t>
            </a:r>
          </a:p>
          <a:p>
            <a:endParaRPr lang="en-GB" b="1" dirty="0"/>
          </a:p>
          <a:p>
            <a:r>
              <a:rPr lang="en-GB" sz="1800" b="1" dirty="0"/>
              <a:t>Some people believe that…</a:t>
            </a:r>
          </a:p>
          <a:p>
            <a:r>
              <a:rPr lang="en-GB" sz="1800" b="1" dirty="0"/>
              <a:t>On one hand…</a:t>
            </a:r>
          </a:p>
          <a:p>
            <a:r>
              <a:rPr lang="en-GB" sz="1800" b="1" dirty="0"/>
              <a:t>It could be argued that…</a:t>
            </a:r>
          </a:p>
          <a:p>
            <a:r>
              <a:rPr lang="en-GB" sz="1800" b="1" dirty="0"/>
              <a:t>Many people…</a:t>
            </a:r>
          </a:p>
          <a:p>
            <a:r>
              <a:rPr lang="en-GB" sz="1800" b="1" dirty="0"/>
              <a:t>However…</a:t>
            </a:r>
          </a:p>
          <a:p>
            <a:r>
              <a:rPr lang="en-GB" sz="1800" b="1" dirty="0"/>
              <a:t>Although…</a:t>
            </a:r>
          </a:p>
          <a:p>
            <a:r>
              <a:rPr lang="en-GB" sz="1800" b="1" dirty="0"/>
              <a:t>On the other hand…</a:t>
            </a:r>
          </a:p>
          <a:p>
            <a:r>
              <a:rPr lang="en-GB" sz="1800" b="1" dirty="0"/>
              <a:t>There is no doubt that…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15BF54-7988-4E69-8059-5A4214D02F1A}"/>
              </a:ext>
            </a:extLst>
          </p:cNvPr>
          <p:cNvSpPr/>
          <p:nvPr/>
        </p:nvSpPr>
        <p:spPr>
          <a:xfrm>
            <a:off x="787791" y="183695"/>
            <a:ext cx="9861452" cy="478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Word banks for your writing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BD6548-C235-4D83-A1A3-3B6BAC99A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935785"/>
            <a:ext cx="6736249" cy="51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2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167B8-4942-4821-B1CD-356B729B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 about these two questions and write a balanced argument: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56479-43CC-4029-A228-9ACC8A82F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How has the closure of city centre offices and large numbers of staff working from home affected Cafes and small business in the centre of towns?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· How has the need for social distancing impacted restaurants, hotels and leisure centres?</a:t>
            </a:r>
          </a:p>
          <a:p>
            <a:pPr marL="0" indent="0" algn="l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0698A-D4AE-47C4-8A0C-1584A36FD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117" y="3750365"/>
            <a:ext cx="4847309" cy="25615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8D67AA-DD9D-4CE0-AD3B-F1785D22C366}"/>
              </a:ext>
            </a:extLst>
          </p:cNvPr>
          <p:cNvSpPr txBox="1"/>
          <p:nvPr/>
        </p:nvSpPr>
        <p:spPr>
          <a:xfrm>
            <a:off x="7673009" y="4492487"/>
            <a:ext cx="3458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Remember a balanced argument: you share both sides/ views </a:t>
            </a:r>
          </a:p>
          <a:p>
            <a:r>
              <a:rPr lang="en-GB" dirty="0">
                <a:solidFill>
                  <a:schemeClr val="accent1"/>
                </a:solidFill>
              </a:rPr>
              <a:t>For/ Against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0FE6E-6804-45B0-BA8B-9B48CBB5E768}"/>
              </a:ext>
            </a:extLst>
          </p:cNvPr>
          <p:cNvSpPr txBox="1"/>
          <p:nvPr/>
        </p:nvSpPr>
        <p:spPr>
          <a:xfrm>
            <a:off x="1139687" y="5138818"/>
            <a:ext cx="5049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Any words you do not understand: translate in your home language </a:t>
            </a:r>
          </a:p>
        </p:txBody>
      </p:sp>
    </p:spTree>
    <p:extLst>
      <p:ext uri="{BB962C8B-B14F-4D97-AF65-F5344CB8AC3E}">
        <p14:creationId xmlns:p14="http://schemas.microsoft.com/office/powerpoint/2010/main" val="631017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F717BB-CADF-4A9A-99B3-7DF435A2B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090974"/>
              </p:ext>
            </p:extLst>
          </p:nvPr>
        </p:nvGraphicFramePr>
        <p:xfrm>
          <a:off x="1097280" y="1596842"/>
          <a:ext cx="8285871" cy="408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9919">
                  <a:extLst>
                    <a:ext uri="{9D8B030D-6E8A-4147-A177-3AD203B41FA5}">
                      <a16:colId xmlns:a16="http://schemas.microsoft.com/office/drawing/2014/main" val="2722879758"/>
                    </a:ext>
                  </a:extLst>
                </a:gridCol>
                <a:gridCol w="3205952">
                  <a:extLst>
                    <a:ext uri="{9D8B030D-6E8A-4147-A177-3AD203B41FA5}">
                      <a16:colId xmlns:a16="http://schemas.microsoft.com/office/drawing/2014/main" val="873325317"/>
                    </a:ext>
                  </a:extLst>
                </a:gridCol>
              </a:tblGrid>
              <a:tr h="454056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</a:rPr>
                        <a:t>Features of a balanced argument</a:t>
                      </a:r>
                      <a:endParaRPr lang="en-GB" sz="10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15475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</a:rPr>
                        <a:t>A good sentence opener</a:t>
                      </a:r>
                      <a:endParaRPr lang="en-GB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326908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A balanced Argument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37409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Connectives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841797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Spelling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8292638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Punctuation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440914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Facts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305722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836699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389662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161603"/>
                  </a:ext>
                </a:extLst>
              </a:tr>
            </a:tbl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38E26BEF-1BAB-4EA6-9490-493747BB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2767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50784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F4BA1-906D-49C2-999B-4E4FA8498F21}"/>
              </a:ext>
            </a:extLst>
          </p:cNvPr>
          <p:cNvSpPr txBox="1"/>
          <p:nvPr/>
        </p:nvSpPr>
        <p:spPr>
          <a:xfrm>
            <a:off x="2293034" y="525008"/>
            <a:ext cx="849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Edit your writing : 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732279A-CF1E-4851-9620-EED97719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50" y="200165"/>
            <a:ext cx="13716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FAC2FCE1-A1E2-469A-A40F-D7A1871B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114" y="5272268"/>
            <a:ext cx="13843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900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F124AF-E205-4AF5-B6CB-A8492FB0A1B3}"/>
              </a:ext>
            </a:extLst>
          </p:cNvPr>
          <p:cNvSpPr/>
          <p:nvPr/>
        </p:nvSpPr>
        <p:spPr>
          <a:xfrm>
            <a:off x="739726" y="1421314"/>
            <a:ext cx="4152774" cy="43034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PE: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It is important to keep healthy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Daily Run a mile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Try some of these yoga poses at home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6F783-70AD-4AAE-A5C3-E529BA6FA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774" y="1702191"/>
            <a:ext cx="4923693" cy="374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17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18A711-46ED-485C-B755-8F96B27848A5}"/>
              </a:ext>
            </a:extLst>
          </p:cNvPr>
          <p:cNvSpPr/>
          <p:nvPr/>
        </p:nvSpPr>
        <p:spPr>
          <a:xfrm>
            <a:off x="838200" y="1825625"/>
            <a:ext cx="4152774" cy="430346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Health and Wellbeing: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It is important to keep our routine. Make up a time table for these 2 days and on Friday we will share our routines in class 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7911276-0562-4DD8-AC7E-7B0700297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" r="-1"/>
          <a:stretch/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47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72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1773-F676-4949-96A4-B64D9B665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Broadway" panose="04040905080B02020502" pitchFamily="82" charset="0"/>
              </a:rPr>
              <a:t>See you all Friday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D8BB30-4C35-4735-BBF2-518A44240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0" y="2662237"/>
            <a:ext cx="15621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62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964</Words>
  <Application>Microsoft Office PowerPoint</Application>
  <PresentationFormat>Widescreen</PresentationFormat>
  <Paragraphs>222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Arial Black</vt:lpstr>
      <vt:lpstr>Broadway</vt:lpstr>
      <vt:lpstr>Calibri</vt:lpstr>
      <vt:lpstr>Calibri Light</vt:lpstr>
      <vt:lpstr>Comic Sans MS</vt:lpstr>
      <vt:lpstr>Open Sans</vt:lpstr>
      <vt:lpstr>Times New Roman</vt:lpstr>
      <vt:lpstr>Office Theme</vt:lpstr>
      <vt:lpstr>Office Theme</vt:lpstr>
      <vt:lpstr>Office Theme</vt:lpstr>
      <vt:lpstr>Home Grid </vt:lpstr>
      <vt:lpstr>A Quick Note From Ms. Vella </vt:lpstr>
      <vt:lpstr>PowerPoint Presentation</vt:lpstr>
      <vt:lpstr>Numeracy </vt:lpstr>
      <vt:lpstr>Task 1: Starter Task</vt:lpstr>
      <vt:lpstr>PowerPoint Presentation</vt:lpstr>
      <vt:lpstr>PowerPoint Presentation</vt:lpstr>
      <vt:lpstr>Perimeter : Find the missing measurement Remember use the correct measurement for your answer</vt:lpstr>
      <vt:lpstr>PowerPoint Presentation</vt:lpstr>
      <vt:lpstr>PowerPoint Presentation</vt:lpstr>
      <vt:lpstr>Literacy: </vt:lpstr>
      <vt:lpstr> </vt:lpstr>
      <vt:lpstr>PowerPoint Presentation</vt:lpstr>
      <vt:lpstr>PowerPoint Presentation</vt:lpstr>
      <vt:lpstr>PowerPoint Presentation</vt:lpstr>
      <vt:lpstr>PowerPoint Presentation</vt:lpstr>
      <vt:lpstr>Think about these two questions and write a balanced argument: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Grid</dc:title>
  <dc:creator>Edwina Vella</dc:creator>
  <cp:lastModifiedBy>Edwina Vella</cp:lastModifiedBy>
  <cp:revision>23</cp:revision>
  <dcterms:created xsi:type="dcterms:W3CDTF">2021-05-04T12:23:02Z</dcterms:created>
  <dcterms:modified xsi:type="dcterms:W3CDTF">2021-05-04T21:30:16Z</dcterms:modified>
</cp:coreProperties>
</file>