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62" r:id="rId2"/>
    <p:sldId id="256" r:id="rId3"/>
  </p:sldIdLst>
  <p:sldSz cx="9144000" cy="6858000" type="screen4x3"/>
  <p:notesSz cx="6724650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62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3713"/>
          </a:xfrm>
          <a:prstGeom prst="rect">
            <a:avLst/>
          </a:prstGeom>
        </p:spPr>
        <p:txBody>
          <a:bodyPr vert="horz" lIns="93449" tIns="46727" rIns="93449" bIns="467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3713"/>
          </a:xfrm>
          <a:prstGeom prst="rect">
            <a:avLst/>
          </a:prstGeom>
        </p:spPr>
        <p:txBody>
          <a:bodyPr vert="horz" lIns="93449" tIns="46727" rIns="93449" bIns="46727" rtlCol="0"/>
          <a:lstStyle>
            <a:lvl1pPr algn="r">
              <a:defRPr sz="1200"/>
            </a:lvl1pPr>
          </a:lstStyle>
          <a:p>
            <a:fld id="{B8788B1E-D213-D844-9AAF-3C5739DF4BA6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3763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49" tIns="46727" rIns="93449" bIns="467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2465" y="4690269"/>
            <a:ext cx="5379720" cy="4443413"/>
          </a:xfrm>
          <a:prstGeom prst="rect">
            <a:avLst/>
          </a:prstGeom>
        </p:spPr>
        <p:txBody>
          <a:bodyPr vert="horz" lIns="93449" tIns="46727" rIns="93449" bIns="46727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14015" cy="493713"/>
          </a:xfrm>
          <a:prstGeom prst="rect">
            <a:avLst/>
          </a:prstGeom>
        </p:spPr>
        <p:txBody>
          <a:bodyPr vert="horz" lIns="93449" tIns="46727" rIns="93449" bIns="467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9079" y="9378824"/>
            <a:ext cx="2914015" cy="493713"/>
          </a:xfrm>
          <a:prstGeom prst="rect">
            <a:avLst/>
          </a:prstGeom>
        </p:spPr>
        <p:txBody>
          <a:bodyPr vert="horz" lIns="93449" tIns="46727" rIns="93449" bIns="46727" rtlCol="0" anchor="b"/>
          <a:lstStyle>
            <a:lvl1pPr algn="r">
              <a:defRPr sz="1200"/>
            </a:lvl1pPr>
          </a:lstStyle>
          <a:p>
            <a:fld id="{A4E9C083-81DE-5943-86ED-10AB31A21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539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9C083-81DE-5943-86ED-10AB31A21B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938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77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48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03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06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8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13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63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9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3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99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97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787DB-9EF4-1C4E-A460-C4B361AC50D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85840-5236-CB41-8D46-01F46353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27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9384" y="51800"/>
            <a:ext cx="223099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 cmpd="sng">
            <a:solidFill>
              <a:schemeClr val="tx1"/>
            </a:solidFill>
            <a:prstDash val="solid"/>
            <a:miter lim="800000"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  <a:cs typeface="Arial"/>
              </a:rPr>
              <a:t>May 2021</a:t>
            </a:r>
          </a:p>
          <a:p>
            <a:r>
              <a:rPr lang="en-US" dirty="0">
                <a:latin typeface="Comic Sans MS" panose="030F0702030302020204" pitchFamily="66" charset="0"/>
                <a:cs typeface="Arial"/>
              </a:rPr>
              <a:t> Homework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1663" y="909648"/>
            <a:ext cx="2051132" cy="106182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Comic Sans MS" panose="030F0702030302020204" pitchFamily="66" charset="0"/>
                <a:cs typeface="Arial"/>
              </a:rPr>
              <a:t>.</a:t>
            </a:r>
            <a:r>
              <a:rPr lang="en-US" sz="1050" b="1" u="sng" dirty="0">
                <a:latin typeface="Comic Sans MS" panose="030F0702030302020204" pitchFamily="66" charset="0"/>
                <a:cs typeface="Arial"/>
              </a:rPr>
              <a:t>Personal Reading</a:t>
            </a:r>
          </a:p>
          <a:p>
            <a:pPr algn="ctr"/>
            <a:r>
              <a:rPr lang="en-US" sz="1050" dirty="0">
                <a:latin typeface="Comic Sans MS" panose="030F0702030302020204" pitchFamily="66" charset="0"/>
                <a:cs typeface="Arial"/>
              </a:rPr>
              <a:t>Please read for at least 20 minutes each night and write down the book you are reading, author and pages you read each night</a:t>
            </a:r>
            <a:r>
              <a:rPr lang="en-US" sz="1050" dirty="0">
                <a:latin typeface="Arial"/>
                <a:cs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8224" y="886565"/>
            <a:ext cx="2051132" cy="1408078"/>
          </a:xfrm>
          <a:prstGeom prst="rect">
            <a:avLst/>
          </a:prstGeom>
          <a:solidFill>
            <a:srgbClr val="FFFF0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050" b="1" u="sng" dirty="0">
                <a:latin typeface="Comic Sans MS" panose="030F0702030302020204" pitchFamily="66" charset="0"/>
                <a:cs typeface="Arial"/>
              </a:rPr>
              <a:t>Personal Reading</a:t>
            </a:r>
          </a:p>
          <a:p>
            <a:pPr algn="ctr"/>
            <a:r>
              <a:rPr lang="en-US" sz="1050" b="1" dirty="0">
                <a:latin typeface="Comic Sans MS" panose="030F0702030302020204" pitchFamily="66" charset="0"/>
                <a:cs typeface="Arial"/>
              </a:rPr>
              <a:t>Please read for at least 20 minutes each night. Before continuing reading, write down a few sentences predicting the next two chapters</a:t>
            </a:r>
            <a:endParaRPr lang="en-US" sz="1200" dirty="0">
              <a:latin typeface="Arial"/>
              <a:cs typeface="Arial"/>
            </a:endParaRPr>
          </a:p>
          <a:p>
            <a:pPr algn="ctr"/>
            <a:r>
              <a:rPr lang="en-US" sz="120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55459" y="912734"/>
            <a:ext cx="2051132" cy="1384995"/>
          </a:xfrm>
          <a:prstGeom prst="rect">
            <a:avLst/>
          </a:prstGeom>
          <a:solidFill>
            <a:srgbClr val="D862A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050" b="1" u="sng" dirty="0">
                <a:latin typeface="Comic Sans MS" panose="030F0702030302020204" pitchFamily="66" charset="0"/>
                <a:cs typeface="Arial"/>
              </a:rPr>
              <a:t>Personal Reading</a:t>
            </a:r>
          </a:p>
          <a:p>
            <a:pPr algn="ctr"/>
            <a:r>
              <a:rPr lang="en-US" sz="1050" dirty="0">
                <a:latin typeface="Comic Sans MS" panose="030F0702030302020204" pitchFamily="66" charset="0"/>
                <a:cs typeface="Arial"/>
              </a:rPr>
              <a:t> </a:t>
            </a:r>
            <a:r>
              <a:rPr lang="en-US" sz="1050" b="1" dirty="0">
                <a:latin typeface="Comic Sans MS" panose="030F0702030302020204" pitchFamily="66" charset="0"/>
                <a:cs typeface="Arial"/>
              </a:rPr>
              <a:t>Please read for at least 20 minutes each night and while reading write down new words and find their meaning/ translate to your language.</a:t>
            </a:r>
            <a:r>
              <a:rPr lang="en-US" sz="1050" dirty="0">
                <a:latin typeface="Comic Sans MS" panose="030F0702030302020204" pitchFamily="66" charset="0"/>
                <a:cs typeface="Arial"/>
              </a:rPr>
              <a:t> </a:t>
            </a:r>
          </a:p>
          <a:p>
            <a:pPr algn="ctr"/>
            <a:endParaRPr lang="en-US" sz="1050" dirty="0">
              <a:solidFill>
                <a:srgbClr val="D862A5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75387" y="4864937"/>
            <a:ext cx="2051132" cy="1446550"/>
          </a:xfrm>
          <a:prstGeom prst="rect">
            <a:avLst/>
          </a:prstGeom>
          <a:solidFill>
            <a:srgbClr val="00B0F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>
                <a:latin typeface="Comic Sans MS" panose="030F0702030302020204" pitchFamily="66" charset="0"/>
                <a:cs typeface="Arial"/>
              </a:rPr>
              <a:t>R.E</a:t>
            </a: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100" dirty="0">
                <a:latin typeface="Comic Sans MS" panose="030F0702030302020204" pitchFamily="66" charset="0"/>
                <a:cs typeface="Arial"/>
              </a:rPr>
              <a:t>May is the month of our Blessed Lady. Research why Catholics have decided to dedicate this month to Our Lady.</a:t>
            </a: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58368" y="4864937"/>
            <a:ext cx="2051132" cy="938719"/>
          </a:xfrm>
          <a:prstGeom prst="rect">
            <a:avLst/>
          </a:prstGeom>
          <a:solidFill>
            <a:srgbClr val="00B0F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>
                <a:latin typeface="Comic Sans MS" panose="030F0702030302020204" pitchFamily="66" charset="0"/>
                <a:cs typeface="Arial"/>
              </a:rPr>
              <a:t>Science </a:t>
            </a:r>
          </a:p>
          <a:p>
            <a:pPr algn="ctr"/>
            <a:r>
              <a:rPr lang="en-US" sz="1100" dirty="0">
                <a:latin typeface="Comic Sans MS" panose="030F0702030302020204" pitchFamily="66" charset="0"/>
                <a:cs typeface="Arial"/>
              </a:rPr>
              <a:t>Make a model at home of our solar system.</a:t>
            </a: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47314" y="2513961"/>
            <a:ext cx="2051132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Write sentences using your spelling words to demonstrate you understand the words</a:t>
            </a:r>
          </a:p>
          <a:p>
            <a:pPr algn="ctr"/>
            <a:endParaRPr lang="en-US" sz="1200" u="sng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81457" y="2493328"/>
            <a:ext cx="2051132" cy="830997"/>
          </a:xfrm>
          <a:prstGeom prst="rect">
            <a:avLst/>
          </a:prstGeom>
          <a:solidFill>
            <a:srgbClr val="FFFF0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Write two synonyms for each of your spelling words  </a:t>
            </a:r>
          </a:p>
          <a:p>
            <a:pPr algn="ctr"/>
            <a:endParaRPr lang="en-US" sz="1200" u="sng" dirty="0">
              <a:latin typeface="Comic Sans MS" panose="030F0702030302020204" pitchFamily="66" charset="0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73673" y="2493328"/>
            <a:ext cx="2051132" cy="646331"/>
          </a:xfrm>
          <a:prstGeom prst="rect">
            <a:avLst/>
          </a:prstGeom>
          <a:solidFill>
            <a:srgbClr val="D862A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Practice your spelling words by creating your own word search</a:t>
            </a:r>
          </a:p>
        </p:txBody>
      </p:sp>
      <p:sp>
        <p:nvSpPr>
          <p:cNvPr id="22" name="Text Box 110"/>
          <p:cNvSpPr txBox="1">
            <a:spLocks noChangeArrowheads="1"/>
          </p:cNvSpPr>
          <p:nvPr/>
        </p:nvSpPr>
        <p:spPr bwMode="auto">
          <a:xfrm>
            <a:off x="9846420" y="617835"/>
            <a:ext cx="491490" cy="2623090"/>
          </a:xfrm>
          <a:prstGeom prst="rect">
            <a:avLst/>
          </a:prstGeom>
          <a:solidFill>
            <a:srgbClr val="D8D8D8"/>
          </a:solidFill>
          <a:ln w="9525">
            <a:solidFill>
              <a:srgbClr val="000000"/>
            </a:solidFill>
            <a:prstDash val="lgDashDotDot"/>
            <a:miter lim="800000"/>
            <a:headEnd/>
            <a:tailEnd/>
          </a:ln>
        </p:spPr>
        <p:txBody>
          <a:bodyPr rot="0" vert="vert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effectLst/>
                <a:latin typeface="Arial Rounded MT Bold"/>
                <a:ea typeface="Times New Roman"/>
                <a:cs typeface="Times New Roman"/>
              </a:rPr>
              <a:t>Make, Say, Write, Do!</a:t>
            </a:r>
            <a:endParaRPr lang="en-GB" sz="1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2636490" y="93693"/>
            <a:ext cx="6443844" cy="661791"/>
          </a:xfrm>
          <a:prstGeom prst="wedgeRoundRectCallout">
            <a:avLst>
              <a:gd name="adj1" fmla="val -53396"/>
              <a:gd name="adj2" fmla="val -18859"/>
              <a:gd name="adj3" fmla="val 16667"/>
            </a:avLst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78998" y="146736"/>
            <a:ext cx="64013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latin typeface="Comic Sans MS" panose="030F0702030302020204" pitchFamily="66" charset="0"/>
                <a:cs typeface="Arial"/>
              </a:rPr>
              <a:t>Each week please complete 3 bricks (spelling, </a:t>
            </a:r>
            <a:r>
              <a:rPr lang="en-US" sz="1100" dirty="0" err="1">
                <a:latin typeface="Comic Sans MS" panose="030F0702030302020204" pitchFamily="66" charset="0"/>
                <a:cs typeface="Arial"/>
              </a:rPr>
              <a:t>maths</a:t>
            </a:r>
            <a:r>
              <a:rPr lang="en-US" sz="1100" dirty="0">
                <a:latin typeface="Comic Sans MS" panose="030F0702030302020204" pitchFamily="66" charset="0"/>
                <a:cs typeface="Arial"/>
              </a:rPr>
              <a:t> &amp; reading.) Remember though you should be practicing your spelling and reading a book of your choice for at least 20 minutes every night. Over the next 4 weeks you must also complete 2 other bricks of your choice. </a:t>
            </a:r>
          </a:p>
        </p:txBody>
      </p:sp>
      <p:sp>
        <p:nvSpPr>
          <p:cNvPr id="29" name="TextBox 28" title="fffff"/>
          <p:cNvSpPr txBox="1"/>
          <p:nvPr/>
        </p:nvSpPr>
        <p:spPr>
          <a:xfrm>
            <a:off x="142867" y="2077987"/>
            <a:ext cx="2051132" cy="2339102"/>
          </a:xfrm>
          <a:prstGeom prst="rect">
            <a:avLst/>
          </a:prstGeom>
          <a:solidFill>
            <a:srgbClr val="92D05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Comic Sans MS" panose="030F0702030302020204" pitchFamily="66" charset="0"/>
                <a:cs typeface="Arial"/>
              </a:rPr>
              <a:t>Social Studies</a:t>
            </a:r>
          </a:p>
          <a:p>
            <a:pPr algn="ctr"/>
            <a:endParaRPr lang="en-US" sz="1200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We are looking at natural disasters at the moment select one of the disasters that you want </a:t>
            </a:r>
            <a:r>
              <a:rPr lang="en-US" sz="1200" dirty="0" err="1">
                <a:latin typeface="Comic Sans MS" panose="030F0702030302020204" pitchFamily="66" charset="0"/>
                <a:cs typeface="Arial"/>
              </a:rPr>
              <a:t>tl</a:t>
            </a:r>
            <a:r>
              <a:rPr lang="en-US" sz="1200" dirty="0">
                <a:latin typeface="Comic Sans MS" panose="030F0702030302020204" pitchFamily="66" charset="0"/>
                <a:cs typeface="Arial"/>
              </a:rPr>
              <a:t> learn more information about and make a poster for our class display.   </a:t>
            </a:r>
            <a:endParaRPr lang="en-US" sz="1400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200" dirty="0">
              <a:latin typeface="Comic Sans MS" panose="030F0702030302020204" pitchFamily="66" charset="0"/>
              <a:cs typeface="Arial"/>
            </a:endParaRPr>
          </a:p>
          <a:p>
            <a:pPr marL="171450" indent="-171450" algn="ctr">
              <a:buFontTx/>
              <a:buChar char="-"/>
            </a:pPr>
            <a:endParaRPr lang="en-US" sz="1200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400" u="sng" dirty="0">
              <a:latin typeface="Comic Sans MS" panose="030F0702030302020204" pitchFamily="66" charset="0"/>
              <a:cs typeface="Arial"/>
            </a:endParaRPr>
          </a:p>
        </p:txBody>
      </p:sp>
      <p:sp>
        <p:nvSpPr>
          <p:cNvPr id="35" name="TextBox 34" title="fffff"/>
          <p:cNvSpPr txBox="1"/>
          <p:nvPr/>
        </p:nvSpPr>
        <p:spPr>
          <a:xfrm>
            <a:off x="2361663" y="2104723"/>
            <a:ext cx="2051132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cs typeface="Arial"/>
              </a:rPr>
              <a:t>Spelling Week 2</a:t>
            </a:r>
          </a:p>
        </p:txBody>
      </p:sp>
      <p:sp>
        <p:nvSpPr>
          <p:cNvPr id="36" name="TextBox 35" title="fffff"/>
          <p:cNvSpPr txBox="1"/>
          <p:nvPr/>
        </p:nvSpPr>
        <p:spPr>
          <a:xfrm>
            <a:off x="4579834" y="2096110"/>
            <a:ext cx="2051132" cy="307777"/>
          </a:xfrm>
          <a:prstGeom prst="rect">
            <a:avLst/>
          </a:prstGeom>
          <a:solidFill>
            <a:srgbClr val="FFFF0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cs typeface="Arial"/>
              </a:rPr>
              <a:t>Spelling Week 3</a:t>
            </a:r>
          </a:p>
        </p:txBody>
      </p:sp>
      <p:sp>
        <p:nvSpPr>
          <p:cNvPr id="37" name="TextBox 36" title="fffff"/>
          <p:cNvSpPr txBox="1"/>
          <p:nvPr/>
        </p:nvSpPr>
        <p:spPr>
          <a:xfrm>
            <a:off x="6758368" y="2077987"/>
            <a:ext cx="2051132" cy="307777"/>
          </a:xfrm>
          <a:prstGeom prst="rect">
            <a:avLst/>
          </a:prstGeom>
          <a:solidFill>
            <a:srgbClr val="D862A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cs typeface="Arial"/>
              </a:rPr>
              <a:t>Spelling Week 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9834" y="4864937"/>
            <a:ext cx="2051132" cy="1446550"/>
          </a:xfrm>
          <a:prstGeom prst="rect">
            <a:avLst/>
          </a:prstGeom>
          <a:solidFill>
            <a:srgbClr val="00B0F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 err="1">
                <a:latin typeface="Comic Sans MS" panose="030F0702030302020204" pitchFamily="66" charset="0"/>
                <a:cs typeface="Arial"/>
              </a:rPr>
              <a:t>Maths</a:t>
            </a:r>
            <a:endParaRPr lang="en-US" sz="1100" b="1" u="sng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100" b="1" u="sng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100" dirty="0">
                <a:latin typeface="Comic Sans MS" panose="030F0702030302020204" pitchFamily="66" charset="0"/>
                <a:cs typeface="Arial"/>
              </a:rPr>
              <a:t>Worksheet on Teams.</a:t>
            </a:r>
          </a:p>
          <a:p>
            <a:pPr algn="ctr"/>
            <a:r>
              <a:rPr lang="en-US" sz="1100" dirty="0">
                <a:latin typeface="Comic Sans MS" panose="030F0702030302020204" pitchFamily="66" charset="0"/>
                <a:cs typeface="Arial"/>
              </a:rPr>
              <a:t>Worksheet given on a Wednesday to bring to school the following Wednesday.</a:t>
            </a:r>
          </a:p>
          <a:p>
            <a:pPr algn="ctr"/>
            <a:endParaRPr lang="en-US" sz="1100" dirty="0">
              <a:latin typeface="Arial"/>
              <a:cs typeface="Arial"/>
            </a:endParaRPr>
          </a:p>
        </p:txBody>
      </p:sp>
      <p:sp>
        <p:nvSpPr>
          <p:cNvPr id="14" name="AutoShape 2" descr="Image result for bfg"/>
          <p:cNvSpPr>
            <a:spLocks noChangeAspect="1" noChangeArrowheads="1"/>
          </p:cNvSpPr>
          <p:nvPr/>
        </p:nvSpPr>
        <p:spPr bwMode="auto">
          <a:xfrm>
            <a:off x="169317" y="-11875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169317" y="912734"/>
            <a:ext cx="2051132" cy="1061829"/>
          </a:xfrm>
          <a:prstGeom prst="rect">
            <a:avLst/>
          </a:prstGeom>
          <a:solidFill>
            <a:srgbClr val="92D05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Comic Sans MS" panose="030F0702030302020204" pitchFamily="66" charset="0"/>
                <a:cs typeface="Arial"/>
              </a:rPr>
              <a:t>.</a:t>
            </a:r>
            <a:r>
              <a:rPr lang="en-US" sz="1050" b="1" u="sng" dirty="0">
                <a:latin typeface="Comic Sans MS" panose="030F0702030302020204" pitchFamily="66" charset="0"/>
                <a:cs typeface="Arial"/>
              </a:rPr>
              <a:t>Personal Reading</a:t>
            </a:r>
          </a:p>
          <a:p>
            <a:pPr algn="ctr"/>
            <a:r>
              <a:rPr lang="en-US" sz="1050" dirty="0">
                <a:latin typeface="Comic Sans MS" panose="030F0702030302020204" pitchFamily="66" charset="0"/>
                <a:cs typeface="Arial"/>
              </a:rPr>
              <a:t>Please read for at least 20 minutes each night and write down the book you are reading, author and pages you read each night</a:t>
            </a:r>
            <a:r>
              <a:rPr lang="en-US" sz="1050" dirty="0">
                <a:latin typeface="Arial"/>
                <a:cs typeface="Arial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C39C53-B0ED-45B3-BF08-35C837F8C010}"/>
              </a:ext>
            </a:extLst>
          </p:cNvPr>
          <p:cNvSpPr txBox="1"/>
          <p:nvPr/>
        </p:nvSpPr>
        <p:spPr>
          <a:xfrm>
            <a:off x="2333288" y="3632966"/>
            <a:ext cx="2051132" cy="126188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Comic Sans MS" panose="030F0702030302020204" pitchFamily="66" charset="0"/>
                <a:cs typeface="Arial"/>
              </a:rPr>
              <a:t>Numeracy</a:t>
            </a:r>
          </a:p>
          <a:p>
            <a:pPr algn="ctr"/>
            <a:endParaRPr lang="en-US" sz="1200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000" dirty="0">
                <a:latin typeface="Comic Sans MS" panose="030F0702030302020204" pitchFamily="66" charset="0"/>
                <a:cs typeface="Arial"/>
              </a:rPr>
              <a:t>Worksheet on teams. </a:t>
            </a:r>
          </a:p>
          <a:p>
            <a:pPr algn="ctr"/>
            <a:r>
              <a:rPr lang="en-US" sz="1000" dirty="0">
                <a:latin typeface="Comic Sans MS" panose="030F0702030302020204" pitchFamily="66" charset="0"/>
                <a:cs typeface="Arial"/>
              </a:rPr>
              <a:t>Worksheet on TEAMS on Monday to finish by following Monday</a:t>
            </a:r>
            <a:endParaRPr lang="en-US" sz="1100" dirty="0">
              <a:latin typeface="Comic Sans MS" panose="030F0702030302020204" pitchFamily="66" charset="0"/>
              <a:cs typeface="Arial"/>
            </a:endParaRPr>
          </a:p>
          <a:p>
            <a:pPr algn="ctr"/>
            <a:endParaRPr lang="en-US" sz="1200" dirty="0">
              <a:latin typeface="Arial"/>
              <a:cs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BB4D929-FFCC-4AC3-B890-E3D30034507F}"/>
              </a:ext>
            </a:extLst>
          </p:cNvPr>
          <p:cNvSpPr txBox="1"/>
          <p:nvPr/>
        </p:nvSpPr>
        <p:spPr>
          <a:xfrm>
            <a:off x="4537735" y="3429000"/>
            <a:ext cx="2051132" cy="1292662"/>
          </a:xfrm>
          <a:prstGeom prst="rect">
            <a:avLst/>
          </a:prstGeom>
          <a:solidFill>
            <a:srgbClr val="FFFF00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>
                <a:latin typeface="Comic Sans MS" panose="030F0702030302020204" pitchFamily="66" charset="0"/>
                <a:cs typeface="Arial"/>
              </a:rPr>
              <a:t>Numeracy</a:t>
            </a:r>
          </a:p>
          <a:p>
            <a:pPr algn="ctr"/>
            <a:endParaRPr lang="en-US" sz="1100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100" dirty="0">
                <a:latin typeface="Comic Sans MS" panose="030F0702030302020204" pitchFamily="66" charset="0"/>
                <a:cs typeface="Arial"/>
              </a:rPr>
              <a:t>Worksheet on teams. </a:t>
            </a:r>
          </a:p>
          <a:p>
            <a:pPr algn="ctr"/>
            <a:r>
              <a:rPr lang="en-US" sz="1100" dirty="0">
                <a:latin typeface="Comic Sans MS" panose="030F0702030302020204" pitchFamily="66" charset="0"/>
                <a:cs typeface="Arial"/>
              </a:rPr>
              <a:t>Worksheet on TEAMS on Monday to finish by following Monday</a:t>
            </a:r>
          </a:p>
          <a:p>
            <a:pPr algn="ctr"/>
            <a:r>
              <a:rPr lang="en-US" sz="1100" u="sng" dirty="0">
                <a:latin typeface="Comic Sans MS" panose="030F0702030302020204" pitchFamily="66" charset="0"/>
                <a:cs typeface="Arial"/>
              </a:rPr>
              <a:t>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50D6F14-FC6E-424F-AED9-CD5AF2BBECF3}"/>
              </a:ext>
            </a:extLst>
          </p:cNvPr>
          <p:cNvSpPr txBox="1"/>
          <p:nvPr/>
        </p:nvSpPr>
        <p:spPr>
          <a:xfrm>
            <a:off x="6755459" y="3419317"/>
            <a:ext cx="2079954" cy="1200329"/>
          </a:xfrm>
          <a:prstGeom prst="rect">
            <a:avLst/>
          </a:prstGeom>
          <a:solidFill>
            <a:srgbClr val="D862A5"/>
          </a:solidFill>
          <a:ln w="28575" cap="rnd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>
                <a:latin typeface="Comic Sans MS" panose="030F0702030302020204" pitchFamily="66" charset="0"/>
                <a:cs typeface="Arial"/>
              </a:rPr>
              <a:t>Numeracy</a:t>
            </a:r>
            <a:r>
              <a:rPr lang="en-US" sz="1200" dirty="0">
                <a:latin typeface="Comic Sans MS" panose="030F0702030302020204" pitchFamily="66" charset="0"/>
                <a:cs typeface="Arial"/>
              </a:rPr>
              <a:t> </a:t>
            </a:r>
          </a:p>
          <a:p>
            <a:pPr algn="ctr"/>
            <a:endParaRPr lang="en-US" sz="1200" dirty="0">
              <a:latin typeface="Comic Sans MS" panose="030F0702030302020204" pitchFamily="66" charset="0"/>
              <a:cs typeface="Arial"/>
            </a:endParaRPr>
          </a:p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Worksheet on teams. </a:t>
            </a:r>
          </a:p>
          <a:p>
            <a:pPr algn="ctr"/>
            <a:r>
              <a:rPr lang="en-US" sz="1200" dirty="0">
                <a:latin typeface="Comic Sans MS" panose="030F0702030302020204" pitchFamily="66" charset="0"/>
                <a:cs typeface="Arial"/>
              </a:rPr>
              <a:t>Worksheet on TEAMS on Monday to finish by following Monday</a:t>
            </a:r>
            <a:endParaRPr lang="en-US" sz="1600" dirty="0">
              <a:latin typeface="Comic Sans MS" panose="030F0702030302020204" pitchFamily="66" charset="0"/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5F204D-4CEA-4E0D-8864-C35EDEFD8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286" y="6166965"/>
            <a:ext cx="483076" cy="4830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3A3D7D-0544-40E4-97C7-858261B68523}"/>
              </a:ext>
            </a:extLst>
          </p:cNvPr>
          <p:cNvSpPr/>
          <p:nvPr/>
        </p:nvSpPr>
        <p:spPr>
          <a:xfrm>
            <a:off x="308587" y="4701077"/>
            <a:ext cx="1885412" cy="17559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We Do Our </a:t>
            </a:r>
            <a:r>
              <a:rPr lang="en-GB" dirty="0" err="1"/>
              <a:t>Homwork</a:t>
            </a:r>
            <a:r>
              <a:rPr lang="en-GB" dirty="0"/>
              <a:t> To Make Sure We Are Prepared</a:t>
            </a:r>
          </a:p>
        </p:txBody>
      </p:sp>
    </p:spTree>
    <p:extLst>
      <p:ext uri="{BB962C8B-B14F-4D97-AF65-F5344CB8AC3E}">
        <p14:creationId xmlns:p14="http://schemas.microsoft.com/office/powerpoint/2010/main" val="2237709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2600047" y="3556185"/>
            <a:ext cx="1020626" cy="1098141"/>
          </a:xfrm>
          <a:custGeom>
            <a:avLst/>
            <a:gdLst>
              <a:gd name="connsiteX0" fmla="*/ 0 w 1474237"/>
              <a:gd name="connsiteY0" fmla="*/ 0 h 1586204"/>
              <a:gd name="connsiteX1" fmla="*/ 0 w 1474237"/>
              <a:gd name="connsiteY1" fmla="*/ 1586204 h 1586204"/>
              <a:gd name="connsiteX2" fmla="*/ 1474237 w 1474237"/>
              <a:gd name="connsiteY2" fmla="*/ 1586204 h 1586204"/>
              <a:gd name="connsiteX3" fmla="*/ 1474237 w 1474237"/>
              <a:gd name="connsiteY3" fmla="*/ 933061 h 1586204"/>
              <a:gd name="connsiteX4" fmla="*/ 615820 w 1474237"/>
              <a:gd name="connsiteY4" fmla="*/ 933061 h 1586204"/>
              <a:gd name="connsiteX5" fmla="*/ 615820 w 1474237"/>
              <a:gd name="connsiteY5" fmla="*/ 37323 h 1586204"/>
              <a:gd name="connsiteX6" fmla="*/ 0 w 1474237"/>
              <a:gd name="connsiteY6" fmla="*/ 0 h 1586204"/>
              <a:gd name="connsiteX0" fmla="*/ 0 w 1474237"/>
              <a:gd name="connsiteY0" fmla="*/ 0 h 1586204"/>
              <a:gd name="connsiteX1" fmla="*/ 0 w 1474237"/>
              <a:gd name="connsiteY1" fmla="*/ 1586204 h 1586204"/>
              <a:gd name="connsiteX2" fmla="*/ 1474237 w 1474237"/>
              <a:gd name="connsiteY2" fmla="*/ 1586204 h 1586204"/>
              <a:gd name="connsiteX3" fmla="*/ 1474237 w 1474237"/>
              <a:gd name="connsiteY3" fmla="*/ 933061 h 1586204"/>
              <a:gd name="connsiteX4" fmla="*/ 615820 w 1474237"/>
              <a:gd name="connsiteY4" fmla="*/ 933061 h 1586204"/>
              <a:gd name="connsiteX5" fmla="*/ 615820 w 1474237"/>
              <a:gd name="connsiteY5" fmla="*/ 452 h 1586204"/>
              <a:gd name="connsiteX6" fmla="*/ 0 w 1474237"/>
              <a:gd name="connsiteY6" fmla="*/ 0 h 158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4237" h="1586204">
                <a:moveTo>
                  <a:pt x="0" y="0"/>
                </a:moveTo>
                <a:lnTo>
                  <a:pt x="0" y="1586204"/>
                </a:lnTo>
                <a:lnTo>
                  <a:pt x="1474237" y="1586204"/>
                </a:lnTo>
                <a:lnTo>
                  <a:pt x="1474237" y="933061"/>
                </a:lnTo>
                <a:lnTo>
                  <a:pt x="615820" y="933061"/>
                </a:lnTo>
                <a:lnTo>
                  <a:pt x="615820" y="452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6"/>
          </a:p>
        </p:txBody>
      </p:sp>
      <p:sp>
        <p:nvSpPr>
          <p:cNvPr id="8" name="Freeform 7"/>
          <p:cNvSpPr/>
          <p:nvPr/>
        </p:nvSpPr>
        <p:spPr>
          <a:xfrm>
            <a:off x="3973963" y="3545353"/>
            <a:ext cx="1090766" cy="990652"/>
          </a:xfrm>
          <a:custGeom>
            <a:avLst/>
            <a:gdLst>
              <a:gd name="connsiteX0" fmla="*/ 0 w 2153653"/>
              <a:gd name="connsiteY0" fmla="*/ 0 h 1491916"/>
              <a:gd name="connsiteX1" fmla="*/ 0 w 2153653"/>
              <a:gd name="connsiteY1" fmla="*/ 1491916 h 1491916"/>
              <a:gd name="connsiteX2" fmla="*/ 1191127 w 2153653"/>
              <a:gd name="connsiteY2" fmla="*/ 1491916 h 1491916"/>
              <a:gd name="connsiteX3" fmla="*/ 1191127 w 2153653"/>
              <a:gd name="connsiteY3" fmla="*/ 745958 h 1491916"/>
              <a:gd name="connsiteX4" fmla="*/ 2153653 w 2153653"/>
              <a:gd name="connsiteY4" fmla="*/ 745958 h 1491916"/>
              <a:gd name="connsiteX5" fmla="*/ 2153653 w 2153653"/>
              <a:gd name="connsiteY5" fmla="*/ 24064 h 1491916"/>
              <a:gd name="connsiteX6" fmla="*/ 0 w 2153653"/>
              <a:gd name="connsiteY6" fmla="*/ 0 h 1491916"/>
              <a:gd name="connsiteX0" fmla="*/ 0 w 2153653"/>
              <a:gd name="connsiteY0" fmla="*/ 0 h 1491916"/>
              <a:gd name="connsiteX1" fmla="*/ 0 w 2153653"/>
              <a:gd name="connsiteY1" fmla="*/ 1491916 h 1491916"/>
              <a:gd name="connsiteX2" fmla="*/ 1191127 w 2153653"/>
              <a:gd name="connsiteY2" fmla="*/ 1491916 h 1491916"/>
              <a:gd name="connsiteX3" fmla="*/ 1191127 w 2153653"/>
              <a:gd name="connsiteY3" fmla="*/ 745958 h 1491916"/>
              <a:gd name="connsiteX4" fmla="*/ 2153653 w 2153653"/>
              <a:gd name="connsiteY4" fmla="*/ 745958 h 1491916"/>
              <a:gd name="connsiteX5" fmla="*/ 2153653 w 2153653"/>
              <a:gd name="connsiteY5" fmla="*/ 1 h 1491916"/>
              <a:gd name="connsiteX6" fmla="*/ 0 w 2153653"/>
              <a:gd name="connsiteY6" fmla="*/ 0 h 149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3653" h="1491916">
                <a:moveTo>
                  <a:pt x="0" y="0"/>
                </a:moveTo>
                <a:lnTo>
                  <a:pt x="0" y="1491916"/>
                </a:lnTo>
                <a:lnTo>
                  <a:pt x="1191127" y="1491916"/>
                </a:lnTo>
                <a:lnTo>
                  <a:pt x="1191127" y="745958"/>
                </a:lnTo>
                <a:lnTo>
                  <a:pt x="2153653" y="745958"/>
                </a:lnTo>
                <a:lnTo>
                  <a:pt x="2153653" y="1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6"/>
          </a:p>
        </p:txBody>
      </p:sp>
      <p:sp>
        <p:nvSpPr>
          <p:cNvPr id="9" name="TextBox 8"/>
          <p:cNvSpPr txBox="1"/>
          <p:nvPr/>
        </p:nvSpPr>
        <p:spPr>
          <a:xfrm>
            <a:off x="2254244" y="4239161"/>
            <a:ext cx="447558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10 cm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8353" y="3364416"/>
            <a:ext cx="39305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4 cm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12559" y="4009370"/>
            <a:ext cx="39305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5 cm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02114" y="4654324"/>
            <a:ext cx="39305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9 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6084" y="4329089"/>
            <a:ext cx="39305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3 cm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5946" y="3762170"/>
            <a:ext cx="39305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7 cm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266767" y="3353584"/>
            <a:ext cx="402674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23 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36492" y="3666286"/>
            <a:ext cx="402674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13 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20721" y="4528257"/>
            <a:ext cx="348172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8 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65842" y="3998537"/>
            <a:ext cx="402674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15 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678482" y="3746736"/>
            <a:ext cx="402674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20 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37718" y="4190306"/>
            <a:ext cx="348172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7 m</a:t>
            </a:r>
          </a:p>
        </p:txBody>
      </p:sp>
      <p:sp>
        <p:nvSpPr>
          <p:cNvPr id="124" name="Freeform 123"/>
          <p:cNvSpPr/>
          <p:nvPr/>
        </p:nvSpPr>
        <p:spPr>
          <a:xfrm>
            <a:off x="2633520" y="5117507"/>
            <a:ext cx="1020626" cy="1098141"/>
          </a:xfrm>
          <a:custGeom>
            <a:avLst/>
            <a:gdLst>
              <a:gd name="connsiteX0" fmla="*/ 0 w 1474237"/>
              <a:gd name="connsiteY0" fmla="*/ 0 h 1586204"/>
              <a:gd name="connsiteX1" fmla="*/ 0 w 1474237"/>
              <a:gd name="connsiteY1" fmla="*/ 1586204 h 1586204"/>
              <a:gd name="connsiteX2" fmla="*/ 1474237 w 1474237"/>
              <a:gd name="connsiteY2" fmla="*/ 1586204 h 1586204"/>
              <a:gd name="connsiteX3" fmla="*/ 1474237 w 1474237"/>
              <a:gd name="connsiteY3" fmla="*/ 933061 h 1586204"/>
              <a:gd name="connsiteX4" fmla="*/ 615820 w 1474237"/>
              <a:gd name="connsiteY4" fmla="*/ 933061 h 1586204"/>
              <a:gd name="connsiteX5" fmla="*/ 615820 w 1474237"/>
              <a:gd name="connsiteY5" fmla="*/ 37323 h 1586204"/>
              <a:gd name="connsiteX6" fmla="*/ 0 w 1474237"/>
              <a:gd name="connsiteY6" fmla="*/ 0 h 1586204"/>
              <a:gd name="connsiteX0" fmla="*/ 0 w 1474237"/>
              <a:gd name="connsiteY0" fmla="*/ 0 h 1586204"/>
              <a:gd name="connsiteX1" fmla="*/ 0 w 1474237"/>
              <a:gd name="connsiteY1" fmla="*/ 1586204 h 1586204"/>
              <a:gd name="connsiteX2" fmla="*/ 1474237 w 1474237"/>
              <a:gd name="connsiteY2" fmla="*/ 1586204 h 1586204"/>
              <a:gd name="connsiteX3" fmla="*/ 1474237 w 1474237"/>
              <a:gd name="connsiteY3" fmla="*/ 933061 h 1586204"/>
              <a:gd name="connsiteX4" fmla="*/ 615820 w 1474237"/>
              <a:gd name="connsiteY4" fmla="*/ 933061 h 1586204"/>
              <a:gd name="connsiteX5" fmla="*/ 615820 w 1474237"/>
              <a:gd name="connsiteY5" fmla="*/ 452 h 1586204"/>
              <a:gd name="connsiteX6" fmla="*/ 0 w 1474237"/>
              <a:gd name="connsiteY6" fmla="*/ 0 h 158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4237" h="1586204">
                <a:moveTo>
                  <a:pt x="0" y="0"/>
                </a:moveTo>
                <a:lnTo>
                  <a:pt x="0" y="1586204"/>
                </a:lnTo>
                <a:lnTo>
                  <a:pt x="1474237" y="1586204"/>
                </a:lnTo>
                <a:lnTo>
                  <a:pt x="1474237" y="933061"/>
                </a:lnTo>
                <a:lnTo>
                  <a:pt x="615820" y="933061"/>
                </a:lnTo>
                <a:lnTo>
                  <a:pt x="615820" y="452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6"/>
          </a:p>
        </p:txBody>
      </p:sp>
      <p:sp>
        <p:nvSpPr>
          <p:cNvPr id="125" name="Freeform 124"/>
          <p:cNvSpPr/>
          <p:nvPr/>
        </p:nvSpPr>
        <p:spPr>
          <a:xfrm>
            <a:off x="5631343" y="3689588"/>
            <a:ext cx="827045" cy="1000621"/>
          </a:xfrm>
          <a:custGeom>
            <a:avLst/>
            <a:gdLst>
              <a:gd name="connsiteX0" fmla="*/ 0 w 1194620"/>
              <a:gd name="connsiteY0" fmla="*/ 0 h 1445342"/>
              <a:gd name="connsiteX1" fmla="*/ 1194620 w 1194620"/>
              <a:gd name="connsiteY1" fmla="*/ 0 h 1445342"/>
              <a:gd name="connsiteX2" fmla="*/ 1194620 w 1194620"/>
              <a:gd name="connsiteY2" fmla="*/ 1445342 h 1445342"/>
              <a:gd name="connsiteX3" fmla="*/ 420329 w 1194620"/>
              <a:gd name="connsiteY3" fmla="*/ 1445342 h 1445342"/>
              <a:gd name="connsiteX4" fmla="*/ 420329 w 1194620"/>
              <a:gd name="connsiteY4" fmla="*/ 479323 h 1445342"/>
              <a:gd name="connsiteX5" fmla="*/ 14749 w 1194620"/>
              <a:gd name="connsiteY5" fmla="*/ 479323 h 1445342"/>
              <a:gd name="connsiteX6" fmla="*/ 0 w 1194620"/>
              <a:gd name="connsiteY6" fmla="*/ 0 h 1445342"/>
              <a:gd name="connsiteX0" fmla="*/ 0 w 1194620"/>
              <a:gd name="connsiteY0" fmla="*/ 0 h 1445342"/>
              <a:gd name="connsiteX1" fmla="*/ 1194620 w 1194620"/>
              <a:gd name="connsiteY1" fmla="*/ 0 h 1445342"/>
              <a:gd name="connsiteX2" fmla="*/ 1194620 w 1194620"/>
              <a:gd name="connsiteY2" fmla="*/ 1445342 h 1445342"/>
              <a:gd name="connsiteX3" fmla="*/ 420329 w 1194620"/>
              <a:gd name="connsiteY3" fmla="*/ 1445342 h 1445342"/>
              <a:gd name="connsiteX4" fmla="*/ 420329 w 1194620"/>
              <a:gd name="connsiteY4" fmla="*/ 479323 h 1445342"/>
              <a:gd name="connsiteX5" fmla="*/ 0 w 1194620"/>
              <a:gd name="connsiteY5" fmla="*/ 479323 h 1445342"/>
              <a:gd name="connsiteX6" fmla="*/ 0 w 1194620"/>
              <a:gd name="connsiteY6" fmla="*/ 0 h 1445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620" h="1445342">
                <a:moveTo>
                  <a:pt x="0" y="0"/>
                </a:moveTo>
                <a:lnTo>
                  <a:pt x="1194620" y="0"/>
                </a:lnTo>
                <a:lnTo>
                  <a:pt x="1194620" y="1445342"/>
                </a:lnTo>
                <a:lnTo>
                  <a:pt x="420329" y="1445342"/>
                </a:lnTo>
                <a:lnTo>
                  <a:pt x="420329" y="479323"/>
                </a:lnTo>
                <a:lnTo>
                  <a:pt x="0" y="479323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6"/>
          </a:p>
        </p:txBody>
      </p:sp>
      <p:sp>
        <p:nvSpPr>
          <p:cNvPr id="126" name="Freeform 125"/>
          <p:cNvSpPr/>
          <p:nvPr/>
        </p:nvSpPr>
        <p:spPr>
          <a:xfrm>
            <a:off x="4066428" y="5117508"/>
            <a:ext cx="1090766" cy="990652"/>
          </a:xfrm>
          <a:custGeom>
            <a:avLst/>
            <a:gdLst>
              <a:gd name="connsiteX0" fmla="*/ 0 w 2153653"/>
              <a:gd name="connsiteY0" fmla="*/ 0 h 1491916"/>
              <a:gd name="connsiteX1" fmla="*/ 0 w 2153653"/>
              <a:gd name="connsiteY1" fmla="*/ 1491916 h 1491916"/>
              <a:gd name="connsiteX2" fmla="*/ 1191127 w 2153653"/>
              <a:gd name="connsiteY2" fmla="*/ 1491916 h 1491916"/>
              <a:gd name="connsiteX3" fmla="*/ 1191127 w 2153653"/>
              <a:gd name="connsiteY3" fmla="*/ 745958 h 1491916"/>
              <a:gd name="connsiteX4" fmla="*/ 2153653 w 2153653"/>
              <a:gd name="connsiteY4" fmla="*/ 745958 h 1491916"/>
              <a:gd name="connsiteX5" fmla="*/ 2153653 w 2153653"/>
              <a:gd name="connsiteY5" fmla="*/ 24064 h 1491916"/>
              <a:gd name="connsiteX6" fmla="*/ 0 w 2153653"/>
              <a:gd name="connsiteY6" fmla="*/ 0 h 1491916"/>
              <a:gd name="connsiteX0" fmla="*/ 0 w 2153653"/>
              <a:gd name="connsiteY0" fmla="*/ 0 h 1491916"/>
              <a:gd name="connsiteX1" fmla="*/ 0 w 2153653"/>
              <a:gd name="connsiteY1" fmla="*/ 1491916 h 1491916"/>
              <a:gd name="connsiteX2" fmla="*/ 1191127 w 2153653"/>
              <a:gd name="connsiteY2" fmla="*/ 1491916 h 1491916"/>
              <a:gd name="connsiteX3" fmla="*/ 1191127 w 2153653"/>
              <a:gd name="connsiteY3" fmla="*/ 745958 h 1491916"/>
              <a:gd name="connsiteX4" fmla="*/ 2153653 w 2153653"/>
              <a:gd name="connsiteY4" fmla="*/ 745958 h 1491916"/>
              <a:gd name="connsiteX5" fmla="*/ 2153653 w 2153653"/>
              <a:gd name="connsiteY5" fmla="*/ 1 h 1491916"/>
              <a:gd name="connsiteX6" fmla="*/ 0 w 2153653"/>
              <a:gd name="connsiteY6" fmla="*/ 0 h 149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3653" h="1491916">
                <a:moveTo>
                  <a:pt x="0" y="0"/>
                </a:moveTo>
                <a:lnTo>
                  <a:pt x="0" y="1491916"/>
                </a:lnTo>
                <a:lnTo>
                  <a:pt x="1191127" y="1491916"/>
                </a:lnTo>
                <a:lnTo>
                  <a:pt x="1191127" y="745958"/>
                </a:lnTo>
                <a:lnTo>
                  <a:pt x="2153653" y="745958"/>
                </a:lnTo>
                <a:lnTo>
                  <a:pt x="2153653" y="1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6"/>
          </a:p>
        </p:txBody>
      </p:sp>
      <p:sp>
        <p:nvSpPr>
          <p:cNvPr id="127" name="TextBox 126"/>
          <p:cNvSpPr txBox="1"/>
          <p:nvPr/>
        </p:nvSpPr>
        <p:spPr>
          <a:xfrm>
            <a:off x="2277162" y="5589656"/>
            <a:ext cx="518091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181mm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2581697" y="4962704"/>
            <a:ext cx="54213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124 mm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146032" y="5570693"/>
            <a:ext cx="487634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88 mm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2914743" y="6215646"/>
            <a:ext cx="54213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212 mm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634389" y="5863204"/>
            <a:ext cx="463588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91mm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029419" y="5323492"/>
            <a:ext cx="487634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90 mm</a:t>
            </a:r>
          </a:p>
        </p:txBody>
      </p:sp>
      <p:sp>
        <p:nvSpPr>
          <p:cNvPr id="133" name="Freeform 132"/>
          <p:cNvSpPr/>
          <p:nvPr/>
        </p:nvSpPr>
        <p:spPr>
          <a:xfrm>
            <a:off x="5644207" y="5160794"/>
            <a:ext cx="874520" cy="1098139"/>
          </a:xfrm>
          <a:custGeom>
            <a:avLst/>
            <a:gdLst>
              <a:gd name="connsiteX0" fmla="*/ 0 w 1474237"/>
              <a:gd name="connsiteY0" fmla="*/ 0 h 1586204"/>
              <a:gd name="connsiteX1" fmla="*/ 0 w 1474237"/>
              <a:gd name="connsiteY1" fmla="*/ 1586204 h 1586204"/>
              <a:gd name="connsiteX2" fmla="*/ 1474237 w 1474237"/>
              <a:gd name="connsiteY2" fmla="*/ 1586204 h 1586204"/>
              <a:gd name="connsiteX3" fmla="*/ 1474237 w 1474237"/>
              <a:gd name="connsiteY3" fmla="*/ 933061 h 1586204"/>
              <a:gd name="connsiteX4" fmla="*/ 615820 w 1474237"/>
              <a:gd name="connsiteY4" fmla="*/ 933061 h 1586204"/>
              <a:gd name="connsiteX5" fmla="*/ 615820 w 1474237"/>
              <a:gd name="connsiteY5" fmla="*/ 37323 h 1586204"/>
              <a:gd name="connsiteX6" fmla="*/ 0 w 1474237"/>
              <a:gd name="connsiteY6" fmla="*/ 0 h 1586204"/>
              <a:gd name="connsiteX0" fmla="*/ 0 w 1474237"/>
              <a:gd name="connsiteY0" fmla="*/ 0 h 1586204"/>
              <a:gd name="connsiteX1" fmla="*/ 0 w 1474237"/>
              <a:gd name="connsiteY1" fmla="*/ 1586204 h 1586204"/>
              <a:gd name="connsiteX2" fmla="*/ 1474237 w 1474237"/>
              <a:gd name="connsiteY2" fmla="*/ 1586204 h 1586204"/>
              <a:gd name="connsiteX3" fmla="*/ 1474237 w 1474237"/>
              <a:gd name="connsiteY3" fmla="*/ 933061 h 1586204"/>
              <a:gd name="connsiteX4" fmla="*/ 615820 w 1474237"/>
              <a:gd name="connsiteY4" fmla="*/ 933061 h 1586204"/>
              <a:gd name="connsiteX5" fmla="*/ 615820 w 1474237"/>
              <a:gd name="connsiteY5" fmla="*/ 452 h 1586204"/>
              <a:gd name="connsiteX6" fmla="*/ 0 w 1474237"/>
              <a:gd name="connsiteY6" fmla="*/ 0 h 158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4237" h="1586204">
                <a:moveTo>
                  <a:pt x="0" y="0"/>
                </a:moveTo>
                <a:lnTo>
                  <a:pt x="0" y="1586204"/>
                </a:lnTo>
                <a:lnTo>
                  <a:pt x="1474237" y="1586204"/>
                </a:lnTo>
                <a:lnTo>
                  <a:pt x="1474237" y="933061"/>
                </a:lnTo>
                <a:lnTo>
                  <a:pt x="615820" y="933061"/>
                </a:lnTo>
                <a:lnTo>
                  <a:pt x="615820" y="452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6"/>
          </a:p>
        </p:txBody>
      </p:sp>
      <p:sp>
        <p:nvSpPr>
          <p:cNvPr id="134" name="TextBox 133"/>
          <p:cNvSpPr txBox="1"/>
          <p:nvPr/>
        </p:nvSpPr>
        <p:spPr>
          <a:xfrm>
            <a:off x="5277700" y="5613979"/>
            <a:ext cx="447558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18 cm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5648288" y="4969025"/>
            <a:ext cx="447558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12 cm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6105332" y="5575105"/>
            <a:ext cx="412292" cy="2840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46" b="1" dirty="0"/>
              <a:t>x</a:t>
            </a:r>
            <a:r>
              <a:rPr lang="en-GB" sz="831" dirty="0"/>
              <a:t> cm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892049" y="6258933"/>
            <a:ext cx="447558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20 cm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6487719" y="5923394"/>
            <a:ext cx="447558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11 cm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5985880" y="5366779"/>
            <a:ext cx="39305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7 cm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4342288" y="4927938"/>
            <a:ext cx="402674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14 m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5121343" y="5271533"/>
            <a:ext cx="42992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2.4 m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160975" y="6093852"/>
            <a:ext cx="484428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10.3 m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4730073" y="5599133"/>
            <a:ext cx="42992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3.7 m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3769012" y="5487003"/>
            <a:ext cx="402674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12 m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4630183" y="5762461"/>
            <a:ext cx="42992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dirty="0"/>
              <a:t>9.6 m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5975941" y="4696604"/>
            <a:ext cx="418606" cy="348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31" dirty="0"/>
              <a:t>6.3 cm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5876069" y="3480445"/>
            <a:ext cx="418606" cy="348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31" dirty="0"/>
              <a:t>9.4 cm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5543351" y="4002664"/>
            <a:ext cx="418606" cy="348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31" dirty="0"/>
              <a:t>3.1 cm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6443471" y="4047393"/>
            <a:ext cx="418606" cy="348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31" dirty="0"/>
              <a:t>7.8 cm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5556667" y="4250688"/>
            <a:ext cx="418606" cy="348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31" dirty="0"/>
              <a:t>5.9 cm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5253015" y="3768526"/>
            <a:ext cx="418606" cy="348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31" dirty="0"/>
              <a:t>1.9 cm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5408976" y="6378987"/>
            <a:ext cx="1370888" cy="241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9" dirty="0"/>
              <a:t>What is the value of x ?</a:t>
            </a:r>
          </a:p>
        </p:txBody>
      </p:sp>
      <p:sp>
        <p:nvSpPr>
          <p:cNvPr id="207" name="5-Point Star 206"/>
          <p:cNvSpPr/>
          <p:nvPr/>
        </p:nvSpPr>
        <p:spPr>
          <a:xfrm>
            <a:off x="6144909" y="5106445"/>
            <a:ext cx="207866" cy="20786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46"/>
          </a:p>
        </p:txBody>
      </p:sp>
      <p:sp>
        <p:nvSpPr>
          <p:cNvPr id="210" name="TextBox 209"/>
          <p:cNvSpPr txBox="1"/>
          <p:nvPr/>
        </p:nvSpPr>
        <p:spPr>
          <a:xfrm>
            <a:off x="2354122" y="74796"/>
            <a:ext cx="3001143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8" b="1" u="sng" dirty="0"/>
              <a:t>Calculate the perimeter of the following shapes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696233" y="3881346"/>
            <a:ext cx="271228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8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4276313" y="3804941"/>
            <a:ext cx="26481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8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078788" y="3881346"/>
            <a:ext cx="260008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8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4412899" y="5303934"/>
            <a:ext cx="253596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8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2696383" y="5411711"/>
            <a:ext cx="274434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8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5745948" y="5494650"/>
            <a:ext cx="25039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8" b="1" dirty="0">
                <a:solidFill>
                  <a:srgbClr val="FF0000"/>
                </a:solidFill>
              </a:rPr>
              <a:t>F</a:t>
            </a:r>
          </a:p>
        </p:txBody>
      </p:sp>
      <p:pic>
        <p:nvPicPr>
          <p:cNvPr id="166" name="Picture 165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026841" y="325736"/>
            <a:ext cx="3213846" cy="201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" name="Picture 166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988952" y="2275896"/>
            <a:ext cx="3337209" cy="107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8" name="TextBox 167"/>
          <p:cNvSpPr txBox="1"/>
          <p:nvPr/>
        </p:nvSpPr>
        <p:spPr>
          <a:xfrm>
            <a:off x="2355473" y="456569"/>
            <a:ext cx="526106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b="1"/>
              <a:t>TASK A:</a:t>
            </a:r>
            <a:endParaRPr lang="en-GB" sz="831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2252186" y="3350277"/>
            <a:ext cx="521297" cy="220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31" b="1" dirty="0"/>
              <a:t>TASK B:</a:t>
            </a:r>
          </a:p>
        </p:txBody>
      </p:sp>
    </p:spTree>
    <p:extLst>
      <p:ext uri="{BB962C8B-B14F-4D97-AF65-F5344CB8AC3E}">
        <p14:creationId xmlns:p14="http://schemas.microsoft.com/office/powerpoint/2010/main" val="235833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8097</TotalTime>
  <Words>458</Words>
  <Application>Microsoft Office PowerPoint</Application>
  <PresentationFormat>On-screen Show (4:3)</PresentationFormat>
  <Paragraphs>93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Rounded MT Bold</vt:lpstr>
      <vt:lpstr>Calibri</vt:lpstr>
      <vt:lpstr>Comic Sans MS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Mhairi Torley</dc:creator>
  <cp:lastModifiedBy>Edwina Vella</cp:lastModifiedBy>
  <cp:revision>45</cp:revision>
  <cp:lastPrinted>2019-02-01T14:00:06Z</cp:lastPrinted>
  <dcterms:created xsi:type="dcterms:W3CDTF">2018-04-15T22:22:40Z</dcterms:created>
  <dcterms:modified xsi:type="dcterms:W3CDTF">2021-05-11T05:10:21Z</dcterms:modified>
</cp:coreProperties>
</file>