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278" r:id="rId5"/>
    <p:sldId id="270" r:id="rId6"/>
    <p:sldId id="279" r:id="rId7"/>
    <p:sldId id="280" r:id="rId8"/>
    <p:sldId id="269" r:id="rId9"/>
    <p:sldId id="272" r:id="rId10"/>
    <p:sldId id="281" r:id="rId11"/>
    <p:sldId id="277" r:id="rId12"/>
    <p:sldId id="274" r:id="rId13"/>
  </p:sldIdLst>
  <p:sldSz cx="9144000" cy="6858000" type="screen4x3"/>
  <p:notesSz cx="6973888"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FF66FF"/>
    <a:srgbClr val="99FF66"/>
    <a:srgbClr val="66FF99"/>
    <a:srgbClr val="66FF33"/>
    <a:srgbClr val="33CCFF"/>
    <a:srgbClr val="996633"/>
    <a:srgbClr val="FFFF99"/>
    <a:srgbClr val="CC9900"/>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3" autoAdjust="0"/>
    <p:restoredTop sz="94291" autoAdjust="0"/>
  </p:normalViewPr>
  <p:slideViewPr>
    <p:cSldViewPr snapToGrid="0" snapToObjects="1">
      <p:cViewPr varScale="1">
        <p:scale>
          <a:sx n="72" d="100"/>
          <a:sy n="72" d="100"/>
        </p:scale>
        <p:origin x="130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22018" cy="461804"/>
          </a:xfrm>
          <a:prstGeom prst="rect">
            <a:avLst/>
          </a:prstGeom>
        </p:spPr>
        <p:txBody>
          <a:bodyPr vert="horz" lIns="93782" tIns="46893" rIns="93782" bIns="46893" rtlCol="0"/>
          <a:lstStyle>
            <a:lvl1pPr algn="l">
              <a:defRPr sz="1200"/>
            </a:lvl1pPr>
          </a:lstStyle>
          <a:p>
            <a:endParaRPr lang="en-US"/>
          </a:p>
        </p:txBody>
      </p:sp>
      <p:sp>
        <p:nvSpPr>
          <p:cNvPr id="3" name="Date Placeholder 2"/>
          <p:cNvSpPr>
            <a:spLocks noGrp="1"/>
          </p:cNvSpPr>
          <p:nvPr>
            <p:ph type="dt" idx="1"/>
          </p:nvPr>
        </p:nvSpPr>
        <p:spPr>
          <a:xfrm>
            <a:off x="3950257" y="1"/>
            <a:ext cx="3022018" cy="461804"/>
          </a:xfrm>
          <a:prstGeom prst="rect">
            <a:avLst/>
          </a:prstGeom>
        </p:spPr>
        <p:txBody>
          <a:bodyPr vert="horz" lIns="93782" tIns="46893" rIns="93782" bIns="46893" rtlCol="0"/>
          <a:lstStyle>
            <a:lvl1pPr algn="r">
              <a:defRPr sz="1200"/>
            </a:lvl1pPr>
          </a:lstStyle>
          <a:p>
            <a:fld id="{B8788B1E-D213-D844-9AAF-3C5739DF4BA6}" type="datetimeFigureOut">
              <a:rPr lang="en-US" smtClean="0"/>
              <a:t>6/13/2021</a:t>
            </a:fld>
            <a:endParaRPr lang="en-US"/>
          </a:p>
        </p:txBody>
      </p:sp>
      <p:sp>
        <p:nvSpPr>
          <p:cNvPr id="4" name="Slide Image Placeholder 3"/>
          <p:cNvSpPr>
            <a:spLocks noGrp="1" noRot="1" noChangeAspect="1"/>
          </p:cNvSpPr>
          <p:nvPr>
            <p:ph type="sldImg" idx="2"/>
          </p:nvPr>
        </p:nvSpPr>
        <p:spPr>
          <a:xfrm>
            <a:off x="1177925" y="692150"/>
            <a:ext cx="4618038" cy="3463925"/>
          </a:xfrm>
          <a:prstGeom prst="rect">
            <a:avLst/>
          </a:prstGeom>
          <a:noFill/>
          <a:ln w="12700">
            <a:solidFill>
              <a:prstClr val="black"/>
            </a:solidFill>
          </a:ln>
        </p:spPr>
        <p:txBody>
          <a:bodyPr vert="horz" lIns="93782" tIns="46893" rIns="93782" bIns="46893" rtlCol="0" anchor="ctr"/>
          <a:lstStyle/>
          <a:p>
            <a:endParaRPr lang="en-US"/>
          </a:p>
        </p:txBody>
      </p:sp>
      <p:sp>
        <p:nvSpPr>
          <p:cNvPr id="5" name="Notes Placeholder 4"/>
          <p:cNvSpPr>
            <a:spLocks noGrp="1"/>
          </p:cNvSpPr>
          <p:nvPr>
            <p:ph type="body" sz="quarter" idx="3"/>
          </p:nvPr>
        </p:nvSpPr>
        <p:spPr>
          <a:xfrm>
            <a:off x="697389" y="4387137"/>
            <a:ext cx="5579110" cy="4156234"/>
          </a:xfrm>
          <a:prstGeom prst="rect">
            <a:avLst/>
          </a:prstGeom>
        </p:spPr>
        <p:txBody>
          <a:bodyPr vert="horz" lIns="93782" tIns="46893" rIns="93782" bIns="46893"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1" y="8772668"/>
            <a:ext cx="3022018" cy="461804"/>
          </a:xfrm>
          <a:prstGeom prst="rect">
            <a:avLst/>
          </a:prstGeom>
        </p:spPr>
        <p:txBody>
          <a:bodyPr vert="horz" lIns="93782" tIns="46893" rIns="93782" bIns="46893" rtlCol="0" anchor="b"/>
          <a:lstStyle>
            <a:lvl1pPr algn="l">
              <a:defRPr sz="1200"/>
            </a:lvl1pPr>
          </a:lstStyle>
          <a:p>
            <a:endParaRPr lang="en-US"/>
          </a:p>
        </p:txBody>
      </p:sp>
      <p:sp>
        <p:nvSpPr>
          <p:cNvPr id="7" name="Slide Number Placeholder 6"/>
          <p:cNvSpPr>
            <a:spLocks noGrp="1"/>
          </p:cNvSpPr>
          <p:nvPr>
            <p:ph type="sldNum" sz="quarter" idx="5"/>
          </p:nvPr>
        </p:nvSpPr>
        <p:spPr>
          <a:xfrm>
            <a:off x="3950257" y="8772668"/>
            <a:ext cx="3022018" cy="461804"/>
          </a:xfrm>
          <a:prstGeom prst="rect">
            <a:avLst/>
          </a:prstGeom>
        </p:spPr>
        <p:txBody>
          <a:bodyPr vert="horz" lIns="93782" tIns="46893" rIns="93782" bIns="46893" rtlCol="0" anchor="b"/>
          <a:lstStyle>
            <a:lvl1pPr algn="r">
              <a:defRPr sz="1200"/>
            </a:lvl1pPr>
          </a:lstStyle>
          <a:p>
            <a:fld id="{A4E9C083-81DE-5943-86ED-10AB31A21B56}" type="slidenum">
              <a:rPr lang="en-US" smtClean="0"/>
              <a:t>‹#›</a:t>
            </a:fld>
            <a:endParaRPr lang="en-US"/>
          </a:p>
        </p:txBody>
      </p:sp>
    </p:spTree>
    <p:extLst>
      <p:ext uri="{BB962C8B-B14F-4D97-AF65-F5344CB8AC3E}">
        <p14:creationId xmlns:p14="http://schemas.microsoft.com/office/powerpoint/2010/main" val="25345395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9C083-81DE-5943-86ED-10AB31A21B56}" type="slidenum">
              <a:rPr lang="en-US" smtClean="0"/>
              <a:t>2</a:t>
            </a:fld>
            <a:endParaRPr lang="en-US"/>
          </a:p>
        </p:txBody>
      </p:sp>
    </p:spTree>
    <p:extLst>
      <p:ext uri="{BB962C8B-B14F-4D97-AF65-F5344CB8AC3E}">
        <p14:creationId xmlns:p14="http://schemas.microsoft.com/office/powerpoint/2010/main" val="1545954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9C083-81DE-5943-86ED-10AB31A21B56}" type="slidenum">
              <a:rPr lang="en-US" smtClean="0"/>
              <a:t>5</a:t>
            </a:fld>
            <a:endParaRPr lang="en-US"/>
          </a:p>
        </p:txBody>
      </p:sp>
    </p:spTree>
    <p:extLst>
      <p:ext uri="{BB962C8B-B14F-4D97-AF65-F5344CB8AC3E}">
        <p14:creationId xmlns:p14="http://schemas.microsoft.com/office/powerpoint/2010/main" val="396893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9C083-81DE-5943-86ED-10AB31A21B56}" type="slidenum">
              <a:rPr lang="en-US" smtClean="0"/>
              <a:t>6</a:t>
            </a:fld>
            <a:endParaRPr lang="en-US"/>
          </a:p>
        </p:txBody>
      </p:sp>
    </p:spTree>
    <p:extLst>
      <p:ext uri="{BB962C8B-B14F-4D97-AF65-F5344CB8AC3E}">
        <p14:creationId xmlns:p14="http://schemas.microsoft.com/office/powerpoint/2010/main" val="775213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9C083-81DE-5943-86ED-10AB31A21B56}" type="slidenum">
              <a:rPr lang="en-US" smtClean="0"/>
              <a:t>9</a:t>
            </a:fld>
            <a:endParaRPr lang="en-US"/>
          </a:p>
        </p:txBody>
      </p:sp>
    </p:spTree>
    <p:extLst>
      <p:ext uri="{BB962C8B-B14F-4D97-AF65-F5344CB8AC3E}">
        <p14:creationId xmlns:p14="http://schemas.microsoft.com/office/powerpoint/2010/main" val="69367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7E5787DB-9EF4-1C4E-A460-C4B361AC50D2}" type="datetimeFigureOut">
              <a:rPr lang="en-US" smtClean="0"/>
              <a:t>6/13/2021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3411877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E5787DB-9EF4-1C4E-A460-C4B361AC50D2}" type="datetimeFigureOut">
              <a:rPr lang="en-US" smtClean="0"/>
              <a:t>6/13/2021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2119248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E5787DB-9EF4-1C4E-A460-C4B361AC50D2}" type="datetimeFigureOut">
              <a:rPr lang="en-US" smtClean="0"/>
              <a:t>6/13/2021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469603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7E5787DB-9EF4-1C4E-A460-C4B361AC50D2}" type="datetimeFigureOut">
              <a:rPr lang="en-US" smtClean="0"/>
              <a:t>6/13/2021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2759506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7E5787DB-9EF4-1C4E-A460-C4B361AC50D2}" type="datetimeFigureOut">
              <a:rPr lang="en-US" smtClean="0"/>
              <a:t>6/13/2021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1313784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7E5787DB-9EF4-1C4E-A460-C4B361AC50D2}" type="datetimeFigureOut">
              <a:rPr lang="en-US" smtClean="0"/>
              <a:t>6/13/2021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884013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5787DB-9EF4-1C4E-A460-C4B361AC50D2}" type="datetimeFigureOut">
              <a:rPr lang="en-US" smtClean="0"/>
              <a:t>6/13/2021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4069635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E5787DB-9EF4-1C4E-A460-C4B361AC50D2}" type="datetimeFigureOut">
              <a:rPr lang="en-US" smtClean="0"/>
              <a:t>6/13/2021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885890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E5787DB-9EF4-1C4E-A460-C4B361AC50D2}" type="datetimeFigureOut">
              <a:rPr lang="en-US" smtClean="0"/>
              <a:t>6/13/2021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821131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E5787DB-9EF4-1C4E-A460-C4B361AC50D2}" type="datetimeFigureOut">
              <a:rPr lang="en-US" smtClean="0"/>
              <a:t>6/13/2021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1335299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E5787DB-9EF4-1C4E-A460-C4B361AC50D2}" type="datetimeFigureOut">
              <a:rPr lang="en-US" smtClean="0"/>
              <a:t>6/13/2021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3912897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5787DB-9EF4-1C4E-A460-C4B361AC50D2}" type="datetimeFigureOut">
              <a:rPr lang="en-US" smtClean="0"/>
              <a:t>6/13/2021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485840-5236-CB41-8D46-01F4635339BC}" type="slidenum">
              <a:rPr lang="en-US" smtClean="0"/>
              <a:t>‹#›</a:t>
            </a:fld>
            <a:endParaRPr lang="en-US"/>
          </a:p>
        </p:txBody>
      </p:sp>
    </p:spTree>
    <p:extLst>
      <p:ext uri="{BB962C8B-B14F-4D97-AF65-F5344CB8AC3E}">
        <p14:creationId xmlns:p14="http://schemas.microsoft.com/office/powerpoint/2010/main" val="3971627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youtube.com/watch?v=uh4dTLJ9q9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thenational.academy/online-classroom/year-3/maths#subject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youtube.com/watch?v=ReW4MPqXTvA"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oxfordowl.co.uk/home/reading-site/find-a-book/library-page?type=book&amp;view=&amp;query=viking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Og_f0_QO_Ko"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hyperlink" Target="https://www.ducksters.com/history/middle_ages/daily_life_in_the_middle_ages.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AesgRREuCQI"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www.spanish-game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BCA4E-8AD4-4A4A-A88D-57C98169BEF0}"/>
              </a:ext>
            </a:extLst>
          </p:cNvPr>
          <p:cNvSpPr>
            <a:spLocks noGrp="1"/>
          </p:cNvSpPr>
          <p:nvPr>
            <p:ph type="ctrTitle"/>
          </p:nvPr>
        </p:nvSpPr>
        <p:spPr>
          <a:xfrm>
            <a:off x="685800" y="2130425"/>
            <a:ext cx="7772400" cy="175453"/>
          </a:xfrm>
          <a:ln>
            <a:solidFill>
              <a:schemeClr val="accent3">
                <a:lumMod val="40000"/>
                <a:lumOff val="60000"/>
              </a:schemeClr>
            </a:solidFill>
          </a:ln>
        </p:spPr>
        <p:txBody>
          <a:bodyPr>
            <a:normAutofit fontScale="90000"/>
          </a:bodyPr>
          <a:lstStyle/>
          <a:p>
            <a:br>
              <a:rPr lang="en-GB" dirty="0"/>
            </a:br>
            <a:br>
              <a:rPr lang="en-GB" dirty="0"/>
            </a:br>
            <a:br>
              <a:rPr lang="en-GB" dirty="0"/>
            </a:br>
            <a:br>
              <a:rPr lang="en-GB" dirty="0"/>
            </a:br>
            <a:br>
              <a:rPr lang="en-GB" dirty="0"/>
            </a:br>
            <a:br>
              <a:rPr lang="en-GB" dirty="0"/>
            </a:br>
            <a:br>
              <a:rPr lang="en-GB" dirty="0"/>
            </a:br>
            <a:r>
              <a:rPr lang="en-GB" sz="3900" dirty="0"/>
              <a:t>Here we are again P5.</a:t>
            </a:r>
            <a:br>
              <a:rPr lang="en-GB" sz="3900" dirty="0"/>
            </a:br>
            <a:r>
              <a:rPr lang="en-GB" sz="3900" dirty="0">
                <a:hlinkClick r:id="rId2"/>
              </a:rPr>
              <a:t>Listen to this </a:t>
            </a:r>
            <a:r>
              <a:rPr lang="en-GB" sz="3900" dirty="0"/>
              <a:t>and sing out loud- hope is alive.</a:t>
            </a:r>
            <a:br>
              <a:rPr lang="en-GB" dirty="0"/>
            </a:br>
            <a:br>
              <a:rPr lang="en-GB" dirty="0"/>
            </a:br>
            <a:r>
              <a:rPr lang="en-GB" sz="3900" dirty="0"/>
              <a:t>This week will focus on revision of skills we have already done to prepare us for P6. </a:t>
            </a:r>
          </a:p>
        </p:txBody>
      </p:sp>
      <p:pic>
        <p:nvPicPr>
          <p:cNvPr id="5" name="Picture 4">
            <a:extLst>
              <a:ext uri="{FF2B5EF4-FFF2-40B4-BE49-F238E27FC236}">
                <a16:creationId xmlns:a16="http://schemas.microsoft.com/office/drawing/2014/main" id="{6ADAF2C0-FEC6-40C9-9CBF-531717C972A1}"/>
              </a:ext>
            </a:extLst>
          </p:cNvPr>
          <p:cNvPicPr>
            <a:picLocks noChangeAspect="1"/>
          </p:cNvPicPr>
          <p:nvPr/>
        </p:nvPicPr>
        <p:blipFill>
          <a:blip r:embed="rId3"/>
          <a:stretch>
            <a:fillRect/>
          </a:stretch>
        </p:blipFill>
        <p:spPr>
          <a:xfrm>
            <a:off x="2657061" y="212863"/>
            <a:ext cx="3829878" cy="2154307"/>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3219795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54425" y="66418"/>
            <a:ext cx="6392317" cy="338554"/>
          </a:xfrm>
          <a:prstGeom prst="rect">
            <a:avLst/>
          </a:prstGeom>
          <a:solidFill>
            <a:srgbClr val="FFFF00"/>
          </a:solidFill>
          <a:ln w="38100" cmpd="sng">
            <a:solidFill>
              <a:schemeClr val="tx1"/>
            </a:solidFill>
            <a:prstDash val="solid"/>
            <a:miter lim="800000"/>
          </a:ln>
        </p:spPr>
        <p:txBody>
          <a:bodyPr wrap="square" rtlCol="0" anchor="ctr">
            <a:spAutoFit/>
          </a:bodyPr>
          <a:lstStyle/>
          <a:p>
            <a:pPr algn="ctr"/>
            <a:r>
              <a:rPr lang="en-US" sz="1600" dirty="0">
                <a:latin typeface="Century Gothic" panose="020B0502020202020204" pitchFamily="34" charset="0"/>
                <a:cs typeface="Arial"/>
              </a:rPr>
              <a:t>P5 Home Learning. Week beginning Monday 14-06-2021</a:t>
            </a:r>
          </a:p>
        </p:txBody>
      </p:sp>
      <p:sp>
        <p:nvSpPr>
          <p:cNvPr id="14" name="AutoShape 2" descr="Image result for bfg"/>
          <p:cNvSpPr>
            <a:spLocks noChangeAspect="1" noChangeArrowheads="1"/>
          </p:cNvSpPr>
          <p:nvPr/>
        </p:nvSpPr>
        <p:spPr bwMode="auto">
          <a:xfrm>
            <a:off x="169317" y="-11875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 name="TextBox 33">
            <a:extLst>
              <a:ext uri="{FF2B5EF4-FFF2-40B4-BE49-F238E27FC236}">
                <a16:creationId xmlns:a16="http://schemas.microsoft.com/office/drawing/2014/main" id="{75CD9789-C5B4-40F6-8016-7637A655649D}"/>
              </a:ext>
            </a:extLst>
          </p:cNvPr>
          <p:cNvSpPr txBox="1"/>
          <p:nvPr/>
        </p:nvSpPr>
        <p:spPr>
          <a:xfrm>
            <a:off x="78399" y="508908"/>
            <a:ext cx="8944368" cy="954107"/>
          </a:xfrm>
          <a:prstGeom prst="rect">
            <a:avLst/>
          </a:prstGeom>
          <a:solidFill>
            <a:schemeClr val="tx2">
              <a:lumMod val="40000"/>
              <a:lumOff val="60000"/>
            </a:schemeClr>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2800" b="1" u="sng" dirty="0">
                <a:latin typeface="Century Gothic" panose="020B0502020202020204" pitchFamily="34" charset="0"/>
                <a:cs typeface="Arial"/>
              </a:rPr>
              <a:t>Numeracy &amp; </a:t>
            </a:r>
            <a:r>
              <a:rPr lang="en-US" sz="2800" b="1" u="sng" dirty="0" err="1">
                <a:latin typeface="Century Gothic" panose="020B0502020202020204" pitchFamily="34" charset="0"/>
                <a:cs typeface="Arial"/>
              </a:rPr>
              <a:t>Maths</a:t>
            </a:r>
            <a:endParaRPr lang="en-US" sz="2800" b="1" u="sng" dirty="0">
              <a:latin typeface="Century Gothic" panose="020B0502020202020204" pitchFamily="34" charset="0"/>
              <a:cs typeface="Arial"/>
            </a:endParaRPr>
          </a:p>
          <a:p>
            <a:pPr marL="342900" indent="-342900">
              <a:buAutoNum type="arabicPeriod"/>
            </a:pPr>
            <a:r>
              <a:rPr lang="en-US" sz="1400" dirty="0">
                <a:latin typeface="Century Gothic" panose="020B0502020202020204" pitchFamily="34" charset="0"/>
                <a:cs typeface="Arial"/>
              </a:rPr>
              <a:t>Do some </a:t>
            </a:r>
            <a:r>
              <a:rPr lang="en-US" sz="1400" dirty="0" err="1">
                <a:latin typeface="Century Gothic" panose="020B0502020202020204" pitchFamily="34" charset="0"/>
                <a:cs typeface="Arial"/>
              </a:rPr>
              <a:t>maths</a:t>
            </a:r>
            <a:r>
              <a:rPr lang="en-US" sz="1400" dirty="0">
                <a:latin typeface="Century Gothic" panose="020B0502020202020204" pitchFamily="34" charset="0"/>
                <a:cs typeface="Arial"/>
              </a:rPr>
              <a:t> and numeracy activities every day.</a:t>
            </a:r>
          </a:p>
          <a:p>
            <a:pPr marL="342900" indent="-342900">
              <a:buAutoNum type="arabicPeriod"/>
            </a:pPr>
            <a:r>
              <a:rPr lang="en-US" sz="1400" dirty="0">
                <a:latin typeface="Century Gothic" panose="020B0502020202020204" pitchFamily="34" charset="0"/>
                <a:cs typeface="Arial"/>
              </a:rPr>
              <a:t>Log in and complete the challenges set in </a:t>
            </a:r>
            <a:r>
              <a:rPr lang="en-US" sz="1400" dirty="0" err="1">
                <a:latin typeface="Century Gothic" panose="020B0502020202020204" pitchFamily="34" charset="0"/>
                <a:cs typeface="Arial"/>
              </a:rPr>
              <a:t>Sumdog</a:t>
            </a:r>
            <a:r>
              <a:rPr lang="en-US" sz="1400" dirty="0">
                <a:latin typeface="Century Gothic" panose="020B0502020202020204" pitchFamily="34" charset="0"/>
                <a:cs typeface="Arial"/>
              </a:rPr>
              <a:t>. Ask me on teams if you need your password.</a:t>
            </a:r>
          </a:p>
        </p:txBody>
      </p:sp>
      <p:sp>
        <p:nvSpPr>
          <p:cNvPr id="15" name="TextBox 14">
            <a:hlinkClick r:id="rId3"/>
            <a:extLst>
              <a:ext uri="{FF2B5EF4-FFF2-40B4-BE49-F238E27FC236}">
                <a16:creationId xmlns:a16="http://schemas.microsoft.com/office/drawing/2014/main" id="{636DAFAC-23A2-4F9F-9048-834767FF8358}"/>
              </a:ext>
            </a:extLst>
          </p:cNvPr>
          <p:cNvSpPr txBox="1"/>
          <p:nvPr/>
        </p:nvSpPr>
        <p:spPr>
          <a:xfrm>
            <a:off x="4637670" y="1566951"/>
            <a:ext cx="4337013" cy="5371743"/>
          </a:xfrm>
          <a:prstGeom prst="roundRect">
            <a:avLst/>
          </a:prstGeom>
          <a:solidFill>
            <a:schemeClr val="tx2">
              <a:lumMod val="40000"/>
              <a:lumOff val="60000"/>
            </a:schemeClr>
          </a:solidFill>
          <a:ln w="28575" cap="rnd" cmpd="sng">
            <a:solidFill>
              <a:schemeClr val="tx1"/>
            </a:solidFill>
          </a:ln>
          <a:effectLst/>
          <a:scene3d>
            <a:camera prst="orthographicFront"/>
            <a:lightRig rig="threePt" dir="t"/>
          </a:scene3d>
          <a:sp3d>
            <a:bevelT/>
            <a:bevelB/>
          </a:sp3d>
        </p:spPr>
        <p:txBody>
          <a:bodyPr wrap="square" rtlCol="0" anchor="t">
            <a:spAutoFit/>
          </a:bodyPr>
          <a:lstStyle/>
          <a:p>
            <a:r>
              <a:rPr lang="en-IE" sz="1400" b="1" dirty="0">
                <a:latin typeface="Century Gothic" panose="020B0502020202020204" pitchFamily="34" charset="0"/>
              </a:rPr>
              <a:t>Organising Data:</a:t>
            </a:r>
          </a:p>
          <a:p>
            <a:pPr fontAlgn="base"/>
            <a:r>
              <a:rPr lang="en-IE" sz="1200" dirty="0">
                <a:latin typeface="Century Gothic" panose="020B0502020202020204" pitchFamily="34" charset="0"/>
              </a:rPr>
              <a:t>Remind yourself all about </a:t>
            </a:r>
            <a:r>
              <a:rPr lang="en-IE" sz="1200" dirty="0">
                <a:latin typeface="Century Gothic" panose="020B0502020202020204" pitchFamily="34" charset="0"/>
                <a:hlinkClick r:id="rId4"/>
              </a:rPr>
              <a:t>collecting data</a:t>
            </a:r>
            <a:endParaRPr lang="en-IE" sz="1200" dirty="0">
              <a:latin typeface="Century Gothic" panose="020B0502020202020204" pitchFamily="34" charset="0"/>
            </a:endParaRPr>
          </a:p>
          <a:p>
            <a:pPr fontAlgn="base"/>
            <a:endParaRPr lang="en-IE" sz="1200" dirty="0">
              <a:latin typeface="Century Gothic" panose="020B0502020202020204" pitchFamily="34" charset="0"/>
            </a:endParaRPr>
          </a:p>
          <a:p>
            <a:pPr fontAlgn="base"/>
            <a:r>
              <a:rPr lang="en-IE" sz="1200" dirty="0">
                <a:latin typeface="Century Gothic" panose="020B0502020202020204" pitchFamily="34" charset="0"/>
              </a:rPr>
              <a:t>Collect data or information about the classes favourite colour- post your on teams then</a:t>
            </a:r>
          </a:p>
          <a:p>
            <a:pPr marL="171450" indent="-171450" fontAlgn="base">
              <a:buFont typeface="Arial" panose="020B0604020202020204" pitchFamily="34" charset="0"/>
              <a:buChar char="•"/>
            </a:pPr>
            <a:r>
              <a:rPr lang="en-IE" sz="1200" dirty="0">
                <a:latin typeface="Century Gothic" panose="020B0502020202020204" pitchFamily="34" charset="0"/>
              </a:rPr>
              <a:t>make a bar chart to show the favourite colours in P5.</a:t>
            </a:r>
          </a:p>
          <a:p>
            <a:pPr marL="171450" indent="-171450" fontAlgn="base">
              <a:buFont typeface="Arial" panose="020B0604020202020204" pitchFamily="34" charset="0"/>
              <a:buChar char="•"/>
            </a:pPr>
            <a:r>
              <a:rPr lang="en-IE" sz="1200" dirty="0">
                <a:latin typeface="Century Gothic" panose="020B0502020202020204" pitchFamily="34" charset="0"/>
              </a:rPr>
              <a:t>Remember add a title, label the x and y lines</a:t>
            </a:r>
          </a:p>
          <a:p>
            <a:pPr marL="171450" indent="-171450" fontAlgn="base">
              <a:buFont typeface="Arial" panose="020B0604020202020204" pitchFamily="34" charset="0"/>
              <a:buChar char="•"/>
            </a:pPr>
            <a:r>
              <a:rPr lang="en-IE" sz="1200" dirty="0">
                <a:latin typeface="Century Gothic" panose="020B0502020202020204" pitchFamily="34" charset="0"/>
              </a:rPr>
              <a:t>Colour the bars and add a key.</a:t>
            </a:r>
          </a:p>
          <a:p>
            <a:pPr marL="171450" indent="-171450" fontAlgn="base">
              <a:buFont typeface="Arial" panose="020B0604020202020204" pitchFamily="34" charset="0"/>
              <a:buChar char="•"/>
            </a:pPr>
            <a:endParaRPr lang="en-IE" sz="1200" dirty="0">
              <a:latin typeface="Century Gothic" panose="020B0502020202020204" pitchFamily="34" charset="0"/>
            </a:endParaRPr>
          </a:p>
          <a:p>
            <a:pPr fontAlgn="base"/>
            <a:r>
              <a:rPr lang="en-IE" sz="1400" b="1" dirty="0"/>
              <a:t>Mental maths practice</a:t>
            </a:r>
            <a:r>
              <a:rPr lang="en-US" sz="1400" dirty="0"/>
              <a:t>​</a:t>
            </a:r>
            <a:endParaRPr lang="en-US" sz="1400" dirty="0">
              <a:cs typeface="Calibri"/>
            </a:endParaRPr>
          </a:p>
          <a:p>
            <a:r>
              <a:rPr lang="en-US" sz="1400" dirty="0">
                <a:cs typeface="Calibri"/>
              </a:rPr>
              <a:t>1.    22, 44, 66, 88, …</a:t>
            </a:r>
            <a:r>
              <a:rPr lang="en-US" sz="1400" dirty="0"/>
              <a:t> </a:t>
            </a:r>
            <a:endParaRPr lang="en-US" sz="1400" dirty="0">
              <a:cs typeface="Calibri"/>
            </a:endParaRPr>
          </a:p>
          <a:p>
            <a:r>
              <a:rPr lang="en-US" sz="1400" dirty="0">
                <a:cs typeface="Calibri"/>
              </a:rPr>
              <a:t>2.    30, 60, 90, 120, 150, …</a:t>
            </a:r>
          </a:p>
          <a:p>
            <a:r>
              <a:rPr lang="en-US" sz="1400" dirty="0"/>
              <a:t>3.    1, 6, 11, 16, 21, …</a:t>
            </a:r>
            <a:endParaRPr lang="en-US" sz="1400" dirty="0">
              <a:cs typeface="Calibri"/>
            </a:endParaRPr>
          </a:p>
          <a:p>
            <a:r>
              <a:rPr lang="en-US" sz="1400" dirty="0"/>
              <a:t>4.    170, 160, 150, 140, 130, …</a:t>
            </a:r>
            <a:endParaRPr lang="en-US" sz="1400" dirty="0">
              <a:cs typeface="Calibri"/>
            </a:endParaRPr>
          </a:p>
          <a:p>
            <a:r>
              <a:rPr lang="en-US" sz="1400" dirty="0">
                <a:cs typeface="Calibri"/>
              </a:rPr>
              <a:t>5.   20, 17, 14, 11, …</a:t>
            </a:r>
          </a:p>
          <a:p>
            <a:r>
              <a:rPr lang="en-US" sz="1400" dirty="0">
                <a:cs typeface="Calibri"/>
              </a:rPr>
              <a:t>6.   30, 38, 46, 54, …</a:t>
            </a:r>
          </a:p>
          <a:p>
            <a:r>
              <a:rPr lang="en-US" sz="1400" dirty="0">
                <a:cs typeface="Calibri"/>
              </a:rPr>
              <a:t>7.   21, 19, 17, 15, …</a:t>
            </a:r>
          </a:p>
          <a:p>
            <a:r>
              <a:rPr lang="en-US" sz="1400" dirty="0">
                <a:cs typeface="Calibri"/>
              </a:rPr>
              <a:t>8.   50, 100, 150, 200, …</a:t>
            </a:r>
          </a:p>
          <a:p>
            <a:r>
              <a:rPr lang="en-US" sz="1400" dirty="0">
                <a:cs typeface="Calibri"/>
              </a:rPr>
              <a:t>9.   250, 500, 750, 1000, …</a:t>
            </a:r>
          </a:p>
          <a:p>
            <a:r>
              <a:rPr lang="en-US" sz="1400" dirty="0">
                <a:cs typeface="Calibri"/>
              </a:rPr>
              <a:t>10. 40, 100, 160, 220, …</a:t>
            </a:r>
            <a:endParaRPr lang="en-US" sz="1400" b="1" dirty="0">
              <a:cs typeface="Calibri"/>
            </a:endParaRPr>
          </a:p>
          <a:p>
            <a:r>
              <a:rPr lang="en-US" sz="1400" dirty="0">
                <a:cs typeface="Calibri"/>
              </a:rPr>
              <a:t>Describe how patterns work, then write the next 5 numbers in each pattern.</a:t>
            </a:r>
            <a:endParaRPr lang="en-IE" sz="1400" dirty="0">
              <a:latin typeface="Century Gothic" panose="020B0502020202020204" pitchFamily="34" charset="0"/>
            </a:endParaRPr>
          </a:p>
        </p:txBody>
      </p:sp>
      <p:sp>
        <p:nvSpPr>
          <p:cNvPr id="12" name="TextBox 11">
            <a:extLst>
              <a:ext uri="{FF2B5EF4-FFF2-40B4-BE49-F238E27FC236}">
                <a16:creationId xmlns:a16="http://schemas.microsoft.com/office/drawing/2014/main" id="{58CF761E-DFBF-4178-80D1-497EA764EDB3}"/>
              </a:ext>
            </a:extLst>
          </p:cNvPr>
          <p:cNvSpPr txBox="1"/>
          <p:nvPr/>
        </p:nvSpPr>
        <p:spPr>
          <a:xfrm>
            <a:off x="206112" y="1570494"/>
            <a:ext cx="4300219" cy="5135582"/>
          </a:xfrm>
          <a:prstGeom prst="roundRect">
            <a:avLst/>
          </a:prstGeom>
          <a:solidFill>
            <a:schemeClr val="tx2">
              <a:lumMod val="40000"/>
              <a:lumOff val="60000"/>
            </a:schemeClr>
          </a:solidFill>
          <a:ln w="28575" cap="rnd" cmpd="sng">
            <a:solidFill>
              <a:schemeClr val="tx1"/>
            </a:solidFill>
          </a:ln>
          <a:scene3d>
            <a:camera prst="orthographicFront"/>
            <a:lightRig rig="threePt" dir="t"/>
          </a:scene3d>
          <a:sp3d>
            <a:bevelT/>
            <a:bevelB/>
          </a:sp3d>
        </p:spPr>
        <p:txBody>
          <a:bodyPr wrap="square" rtlCol="0">
            <a:spAutoFit/>
          </a:bodyPr>
          <a:lstStyle/>
          <a:p>
            <a:r>
              <a:rPr lang="en-IE" sz="1300" b="1" u="sng" dirty="0">
                <a:latin typeface="Century Gothic" panose="020B0502020202020204" pitchFamily="34" charset="0"/>
              </a:rPr>
              <a:t>Task 1</a:t>
            </a:r>
            <a:r>
              <a:rPr lang="en-IE" sz="1300" u="sng" dirty="0">
                <a:latin typeface="Century Gothic" panose="020B0502020202020204" pitchFamily="34" charset="0"/>
              </a:rPr>
              <a:t>:</a:t>
            </a:r>
          </a:p>
          <a:p>
            <a:pPr marL="171450" indent="-171450">
              <a:buFont typeface="Arial" panose="020B0604020202020204" pitchFamily="34" charset="0"/>
              <a:buChar char="•"/>
            </a:pPr>
            <a:r>
              <a:rPr lang="en-GB" sz="1200" dirty="0">
                <a:latin typeface="Century Gothic" panose="020B0502020202020204" pitchFamily="34" charset="0"/>
              </a:rPr>
              <a:t>Write out you timetables 1-12 up to 12. </a:t>
            </a:r>
          </a:p>
          <a:p>
            <a:pPr marL="171450" indent="-171450">
              <a:buFont typeface="Arial" panose="020B0604020202020204" pitchFamily="34" charset="0"/>
              <a:buChar char="•"/>
            </a:pPr>
            <a:r>
              <a:rPr lang="en-GB" sz="1200" dirty="0">
                <a:latin typeface="Century Gothic" panose="020B0502020202020204" pitchFamily="34" charset="0"/>
              </a:rPr>
              <a:t>Spend 15 minutes each day practicing a table and ask someone to time you doing it.</a:t>
            </a:r>
          </a:p>
          <a:p>
            <a:pPr lvl="2"/>
            <a:r>
              <a:rPr lang="en-GB" sz="1200" dirty="0">
                <a:latin typeface="Century Gothic" panose="020B0502020202020204" pitchFamily="34" charset="0"/>
              </a:rPr>
              <a:t>Practice makes prefect. </a:t>
            </a:r>
          </a:p>
          <a:p>
            <a:endParaRPr lang="en-GB" sz="1200" dirty="0">
              <a:latin typeface="Century Gothic" panose="020B0502020202020204" pitchFamily="34" charset="0"/>
            </a:endParaRPr>
          </a:p>
          <a:p>
            <a:r>
              <a:rPr lang="en-GB" sz="1200" b="1" u="sng" dirty="0">
                <a:latin typeface="Century Gothic" panose="020B0502020202020204" pitchFamily="34" charset="0"/>
              </a:rPr>
              <a:t>Task 2</a:t>
            </a:r>
            <a:r>
              <a:rPr lang="en-GB" sz="1200" dirty="0">
                <a:latin typeface="Century Gothic" panose="020B0502020202020204" pitchFamily="34" charset="0"/>
              </a:rPr>
              <a:t>: Multiplication: write out in column method.</a:t>
            </a:r>
          </a:p>
          <a:p>
            <a:endParaRPr lang="en-GB" sz="1200" dirty="0">
              <a:latin typeface="Century Gothic" panose="020B0502020202020204" pitchFamily="34" charset="0"/>
            </a:endParaRPr>
          </a:p>
          <a:p>
            <a:endParaRPr lang="en-GB" sz="1200" dirty="0">
              <a:latin typeface="Century Gothic" panose="020B0502020202020204" pitchFamily="34" charset="0"/>
            </a:endParaRPr>
          </a:p>
          <a:p>
            <a:endParaRPr lang="en-GB" sz="1200" dirty="0">
              <a:latin typeface="Century Gothic" panose="020B0502020202020204" pitchFamily="34" charset="0"/>
            </a:endParaRPr>
          </a:p>
          <a:p>
            <a:endParaRPr lang="en-GB" sz="1200" dirty="0">
              <a:latin typeface="Century Gothic" panose="020B0502020202020204" pitchFamily="34" charset="0"/>
            </a:endParaRPr>
          </a:p>
          <a:p>
            <a:endParaRPr lang="en-GB" sz="1200" dirty="0">
              <a:latin typeface="Century Gothic" panose="020B0502020202020204" pitchFamily="34" charset="0"/>
            </a:endParaRPr>
          </a:p>
          <a:p>
            <a:endParaRPr lang="en-GB" sz="1200" dirty="0">
              <a:latin typeface="Century Gothic" panose="020B0502020202020204" pitchFamily="34" charset="0"/>
            </a:endParaRPr>
          </a:p>
          <a:p>
            <a:endParaRPr lang="en-GB" sz="1200" dirty="0">
              <a:latin typeface="Century Gothic" panose="020B0502020202020204" pitchFamily="34" charset="0"/>
            </a:endParaRPr>
          </a:p>
          <a:p>
            <a:endParaRPr lang="en-GB" sz="1200" dirty="0">
              <a:latin typeface="Century Gothic" panose="020B0502020202020204" pitchFamily="34" charset="0"/>
            </a:endParaRPr>
          </a:p>
          <a:p>
            <a:endParaRPr lang="en-GB" sz="1200" b="1" u="sng" dirty="0">
              <a:latin typeface="Century Gothic" panose="020B0502020202020204" pitchFamily="34" charset="0"/>
            </a:endParaRPr>
          </a:p>
          <a:p>
            <a:r>
              <a:rPr lang="en-GB" sz="1200" b="1" u="sng" dirty="0">
                <a:latin typeface="Century Gothic" panose="020B0502020202020204" pitchFamily="34" charset="0"/>
              </a:rPr>
              <a:t>Task</a:t>
            </a:r>
            <a:r>
              <a:rPr lang="en-IE" sz="1200" b="1" u="sng" dirty="0">
                <a:latin typeface="Century Gothic" panose="020B0502020202020204" pitchFamily="34" charset="0"/>
              </a:rPr>
              <a:t> 3</a:t>
            </a:r>
            <a:r>
              <a:rPr lang="en-IE" sz="1200" dirty="0">
                <a:latin typeface="Century Gothic" panose="020B0502020202020204" pitchFamily="34" charset="0"/>
              </a:rPr>
              <a:t>: Division: show </a:t>
            </a:r>
            <a:r>
              <a:rPr lang="en-IE" sz="1200" dirty="0" err="1">
                <a:latin typeface="Century Gothic" panose="020B0502020202020204" pitchFamily="34" charset="0"/>
              </a:rPr>
              <a:t>remainers</a:t>
            </a:r>
            <a:endParaRPr lang="en-IE" sz="1200" dirty="0">
              <a:latin typeface="Century Gothic" panose="020B0502020202020204" pitchFamily="34" charset="0"/>
            </a:endParaRPr>
          </a:p>
          <a:p>
            <a:endParaRPr lang="en-IE" sz="1200" dirty="0">
              <a:latin typeface="Century Gothic" panose="020B0502020202020204" pitchFamily="34" charset="0"/>
            </a:endParaRPr>
          </a:p>
          <a:p>
            <a:endParaRPr lang="en-IE" sz="1200" dirty="0">
              <a:latin typeface="Century Gothic" panose="020B0502020202020204" pitchFamily="34" charset="0"/>
            </a:endParaRPr>
          </a:p>
          <a:p>
            <a:endParaRPr lang="en-IE" sz="1200" dirty="0">
              <a:latin typeface="Century Gothic" panose="020B0502020202020204" pitchFamily="34" charset="0"/>
            </a:endParaRPr>
          </a:p>
          <a:p>
            <a:endParaRPr lang="en-IE" sz="1200" dirty="0">
              <a:latin typeface="Century Gothic" panose="020B0502020202020204" pitchFamily="34" charset="0"/>
            </a:endParaRPr>
          </a:p>
          <a:p>
            <a:endParaRPr lang="en-IE" sz="1200" dirty="0">
              <a:latin typeface="Century Gothic" panose="020B0502020202020204" pitchFamily="34" charset="0"/>
            </a:endParaRPr>
          </a:p>
          <a:p>
            <a:endParaRPr lang="en-IE" sz="1200" dirty="0">
              <a:latin typeface="Century Gothic" panose="020B0502020202020204" pitchFamily="34" charset="0"/>
            </a:endParaRPr>
          </a:p>
          <a:p>
            <a:endParaRPr lang="en-IE" sz="1200" dirty="0">
              <a:latin typeface="Century Gothic" panose="020B0502020202020204" pitchFamily="34" charset="0"/>
            </a:endParaRPr>
          </a:p>
          <a:p>
            <a:endParaRPr lang="en-IE" sz="1200" dirty="0">
              <a:latin typeface="Century Gothic" panose="020B0502020202020204" pitchFamily="34" charset="0"/>
            </a:endParaRPr>
          </a:p>
        </p:txBody>
      </p:sp>
      <p:sp>
        <p:nvSpPr>
          <p:cNvPr id="3" name="AutoShape 4" descr="Fun, &quot;un&quot; Word Family, Girl On A Slide, Play, Playground - Boy On ...">
            <a:extLst>
              <a:ext uri="{FF2B5EF4-FFF2-40B4-BE49-F238E27FC236}">
                <a16:creationId xmlns:a16="http://schemas.microsoft.com/office/drawing/2014/main" id="{D22F4789-33EE-4C75-AAB2-1D2B79A06E92}"/>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2" name="Table 3">
            <a:extLst>
              <a:ext uri="{FF2B5EF4-FFF2-40B4-BE49-F238E27FC236}">
                <a16:creationId xmlns:a16="http://schemas.microsoft.com/office/drawing/2014/main" id="{720AF50E-0F7D-4099-9F7E-6EC1CB6FA7E3}"/>
              </a:ext>
            </a:extLst>
          </p:cNvPr>
          <p:cNvGraphicFramePr>
            <a:graphicFrameLocks noGrp="1"/>
          </p:cNvGraphicFramePr>
          <p:nvPr>
            <p:extLst>
              <p:ext uri="{D42A27DB-BD31-4B8C-83A1-F6EECF244321}">
                <p14:modId xmlns:p14="http://schemas.microsoft.com/office/powerpoint/2010/main" val="1902190513"/>
              </p:ext>
            </p:extLst>
          </p:nvPr>
        </p:nvGraphicFramePr>
        <p:xfrm>
          <a:off x="251363" y="3303310"/>
          <a:ext cx="2851515" cy="1371600"/>
        </p:xfrm>
        <a:graphic>
          <a:graphicData uri="http://schemas.openxmlformats.org/drawingml/2006/table">
            <a:tbl>
              <a:tblPr firstRow="1" bandRow="1">
                <a:tableStyleId>{5C22544A-7EE6-4342-B048-85BDC9FD1C3A}</a:tableStyleId>
              </a:tblPr>
              <a:tblGrid>
                <a:gridCol w="950505">
                  <a:extLst>
                    <a:ext uri="{9D8B030D-6E8A-4147-A177-3AD203B41FA5}">
                      <a16:colId xmlns:a16="http://schemas.microsoft.com/office/drawing/2014/main" val="2211772887"/>
                    </a:ext>
                  </a:extLst>
                </a:gridCol>
                <a:gridCol w="950505">
                  <a:extLst>
                    <a:ext uri="{9D8B030D-6E8A-4147-A177-3AD203B41FA5}">
                      <a16:colId xmlns:a16="http://schemas.microsoft.com/office/drawing/2014/main" val="253736792"/>
                    </a:ext>
                  </a:extLst>
                </a:gridCol>
                <a:gridCol w="950505">
                  <a:extLst>
                    <a:ext uri="{9D8B030D-6E8A-4147-A177-3AD203B41FA5}">
                      <a16:colId xmlns:a16="http://schemas.microsoft.com/office/drawing/2014/main" val="3020684194"/>
                    </a:ext>
                  </a:extLst>
                </a:gridCol>
              </a:tblGrid>
              <a:tr h="241852">
                <a:tc>
                  <a:txBody>
                    <a:bodyPr/>
                    <a:lstStyle/>
                    <a:p>
                      <a:r>
                        <a:rPr lang="en-GB" sz="1200" dirty="0"/>
                        <a:t>Mild</a:t>
                      </a:r>
                    </a:p>
                  </a:txBody>
                  <a:tcPr/>
                </a:tc>
                <a:tc>
                  <a:txBody>
                    <a:bodyPr/>
                    <a:lstStyle/>
                    <a:p>
                      <a:r>
                        <a:rPr lang="en-GB" sz="1200" dirty="0"/>
                        <a:t>Hot</a:t>
                      </a:r>
                    </a:p>
                  </a:txBody>
                  <a:tcPr/>
                </a:tc>
                <a:tc>
                  <a:txBody>
                    <a:bodyPr/>
                    <a:lstStyle/>
                    <a:p>
                      <a:r>
                        <a:rPr lang="en-GB" sz="1200" dirty="0"/>
                        <a:t>Spicy</a:t>
                      </a:r>
                    </a:p>
                  </a:txBody>
                  <a:tcPr/>
                </a:tc>
                <a:extLst>
                  <a:ext uri="{0D108BD9-81ED-4DB2-BD59-A6C34878D82A}">
                    <a16:rowId xmlns:a16="http://schemas.microsoft.com/office/drawing/2014/main" val="2320821454"/>
                  </a:ext>
                </a:extLst>
              </a:tr>
              <a:tr h="241852">
                <a:tc>
                  <a:txBody>
                    <a:bodyPr/>
                    <a:lstStyle/>
                    <a:p>
                      <a:r>
                        <a:rPr lang="en-GB" sz="1200" dirty="0"/>
                        <a:t>1x13</a:t>
                      </a:r>
                    </a:p>
                  </a:txBody>
                  <a:tcPr/>
                </a:tc>
                <a:tc>
                  <a:txBody>
                    <a:bodyPr/>
                    <a:lstStyle/>
                    <a:p>
                      <a:r>
                        <a:rPr lang="en-GB" sz="1200" dirty="0"/>
                        <a:t>2x26</a:t>
                      </a:r>
                    </a:p>
                  </a:txBody>
                  <a:tcPr/>
                </a:tc>
                <a:tc>
                  <a:txBody>
                    <a:bodyPr/>
                    <a:lstStyle/>
                    <a:p>
                      <a:r>
                        <a:rPr lang="en-GB" sz="1200" dirty="0"/>
                        <a:t>32x10</a:t>
                      </a:r>
                    </a:p>
                  </a:txBody>
                  <a:tcPr/>
                </a:tc>
                <a:extLst>
                  <a:ext uri="{0D108BD9-81ED-4DB2-BD59-A6C34878D82A}">
                    <a16:rowId xmlns:a16="http://schemas.microsoft.com/office/drawing/2014/main" val="1742387378"/>
                  </a:ext>
                </a:extLst>
              </a:tr>
              <a:tr h="241852">
                <a:tc>
                  <a:txBody>
                    <a:bodyPr/>
                    <a:lstStyle/>
                    <a:p>
                      <a:r>
                        <a:rPr lang="en-GB" sz="1200" dirty="0"/>
                        <a:t>2x20</a:t>
                      </a:r>
                    </a:p>
                  </a:txBody>
                  <a:tcPr/>
                </a:tc>
                <a:tc>
                  <a:txBody>
                    <a:bodyPr/>
                    <a:lstStyle/>
                    <a:p>
                      <a:r>
                        <a:rPr lang="en-GB" sz="1200" dirty="0"/>
                        <a:t>4x42</a:t>
                      </a:r>
                    </a:p>
                  </a:txBody>
                  <a:tcPr/>
                </a:tc>
                <a:tc>
                  <a:txBody>
                    <a:bodyPr/>
                    <a:lstStyle/>
                    <a:p>
                      <a:r>
                        <a:rPr lang="en-GB" sz="1200" dirty="0"/>
                        <a:t>87x12</a:t>
                      </a:r>
                    </a:p>
                  </a:txBody>
                  <a:tcPr/>
                </a:tc>
                <a:extLst>
                  <a:ext uri="{0D108BD9-81ED-4DB2-BD59-A6C34878D82A}">
                    <a16:rowId xmlns:a16="http://schemas.microsoft.com/office/drawing/2014/main" val="3212800687"/>
                  </a:ext>
                </a:extLst>
              </a:tr>
              <a:tr h="241852">
                <a:tc>
                  <a:txBody>
                    <a:bodyPr/>
                    <a:lstStyle/>
                    <a:p>
                      <a:r>
                        <a:rPr lang="en-GB" sz="1200" dirty="0"/>
                        <a:t>3x 43</a:t>
                      </a:r>
                    </a:p>
                  </a:txBody>
                  <a:tcPr/>
                </a:tc>
                <a:tc>
                  <a:txBody>
                    <a:bodyPr/>
                    <a:lstStyle/>
                    <a:p>
                      <a:r>
                        <a:rPr lang="en-GB" sz="1200" dirty="0"/>
                        <a:t>6x56</a:t>
                      </a:r>
                    </a:p>
                  </a:txBody>
                  <a:tcPr/>
                </a:tc>
                <a:tc>
                  <a:txBody>
                    <a:bodyPr/>
                    <a:lstStyle/>
                    <a:p>
                      <a:r>
                        <a:rPr lang="en-GB" sz="1200" dirty="0"/>
                        <a:t>45x81</a:t>
                      </a:r>
                    </a:p>
                  </a:txBody>
                  <a:tcPr/>
                </a:tc>
                <a:extLst>
                  <a:ext uri="{0D108BD9-81ED-4DB2-BD59-A6C34878D82A}">
                    <a16:rowId xmlns:a16="http://schemas.microsoft.com/office/drawing/2014/main" val="3902655220"/>
                  </a:ext>
                </a:extLst>
              </a:tr>
              <a:tr h="241852">
                <a:tc>
                  <a:txBody>
                    <a:bodyPr/>
                    <a:lstStyle/>
                    <a:p>
                      <a:r>
                        <a:rPr lang="en-GB" sz="1200" dirty="0"/>
                        <a:t>10x8</a:t>
                      </a:r>
                    </a:p>
                  </a:txBody>
                  <a:tcPr/>
                </a:tc>
                <a:tc>
                  <a:txBody>
                    <a:bodyPr/>
                    <a:lstStyle/>
                    <a:p>
                      <a:r>
                        <a:rPr lang="en-GB" sz="1200" dirty="0"/>
                        <a:t>10x10</a:t>
                      </a:r>
                    </a:p>
                  </a:txBody>
                  <a:tcPr/>
                </a:tc>
                <a:tc>
                  <a:txBody>
                    <a:bodyPr/>
                    <a:lstStyle/>
                    <a:p>
                      <a:r>
                        <a:rPr lang="en-GB" sz="1200" dirty="0"/>
                        <a:t>340x10</a:t>
                      </a:r>
                    </a:p>
                  </a:txBody>
                  <a:tcPr/>
                </a:tc>
                <a:extLst>
                  <a:ext uri="{0D108BD9-81ED-4DB2-BD59-A6C34878D82A}">
                    <a16:rowId xmlns:a16="http://schemas.microsoft.com/office/drawing/2014/main" val="3736991219"/>
                  </a:ext>
                </a:extLst>
              </a:tr>
            </a:tbl>
          </a:graphicData>
        </a:graphic>
      </p:graphicFrame>
      <p:graphicFrame>
        <p:nvGraphicFramePr>
          <p:cNvPr id="4" name="Table 4">
            <a:extLst>
              <a:ext uri="{FF2B5EF4-FFF2-40B4-BE49-F238E27FC236}">
                <a16:creationId xmlns:a16="http://schemas.microsoft.com/office/drawing/2014/main" id="{ACF35AD2-5142-49D9-B7E1-CF8D1BA363FC}"/>
              </a:ext>
            </a:extLst>
          </p:cNvPr>
          <p:cNvGraphicFramePr>
            <a:graphicFrameLocks noGrp="1"/>
          </p:cNvGraphicFramePr>
          <p:nvPr>
            <p:extLst>
              <p:ext uri="{D42A27DB-BD31-4B8C-83A1-F6EECF244321}">
                <p14:modId xmlns:p14="http://schemas.microsoft.com/office/powerpoint/2010/main" val="2486855372"/>
              </p:ext>
            </p:extLst>
          </p:nvPr>
        </p:nvGraphicFramePr>
        <p:xfrm>
          <a:off x="1354425" y="4998351"/>
          <a:ext cx="2851514" cy="1371600"/>
        </p:xfrm>
        <a:graphic>
          <a:graphicData uri="http://schemas.openxmlformats.org/drawingml/2006/table">
            <a:tbl>
              <a:tblPr firstRow="1" bandRow="1">
                <a:tableStyleId>{5C22544A-7EE6-4342-B048-85BDC9FD1C3A}</a:tableStyleId>
              </a:tblPr>
              <a:tblGrid>
                <a:gridCol w="508312">
                  <a:extLst>
                    <a:ext uri="{9D8B030D-6E8A-4147-A177-3AD203B41FA5}">
                      <a16:colId xmlns:a16="http://schemas.microsoft.com/office/drawing/2014/main" val="3284651896"/>
                    </a:ext>
                  </a:extLst>
                </a:gridCol>
                <a:gridCol w="1029026">
                  <a:extLst>
                    <a:ext uri="{9D8B030D-6E8A-4147-A177-3AD203B41FA5}">
                      <a16:colId xmlns:a16="http://schemas.microsoft.com/office/drawing/2014/main" val="721057899"/>
                    </a:ext>
                  </a:extLst>
                </a:gridCol>
                <a:gridCol w="1314176">
                  <a:extLst>
                    <a:ext uri="{9D8B030D-6E8A-4147-A177-3AD203B41FA5}">
                      <a16:colId xmlns:a16="http://schemas.microsoft.com/office/drawing/2014/main" val="498347587"/>
                    </a:ext>
                  </a:extLst>
                </a:gridCol>
              </a:tblGrid>
              <a:tr h="489858">
                <a:tc>
                  <a:txBody>
                    <a:bodyPr/>
                    <a:lstStyle/>
                    <a:p>
                      <a:r>
                        <a:rPr lang="en-GB" sz="1200" dirty="0"/>
                        <a:t>Mild</a:t>
                      </a:r>
                    </a:p>
                  </a:txBody>
                  <a:tcPr/>
                </a:tc>
                <a:tc>
                  <a:txBody>
                    <a:bodyPr/>
                    <a:lstStyle/>
                    <a:p>
                      <a:r>
                        <a:rPr lang="en-GB" sz="1200" dirty="0"/>
                        <a:t>Hot with remainders</a:t>
                      </a:r>
                    </a:p>
                  </a:txBody>
                  <a:tcPr/>
                </a:tc>
                <a:tc>
                  <a:txBody>
                    <a:bodyPr/>
                    <a:lstStyle/>
                    <a:p>
                      <a:r>
                        <a:rPr lang="en-GB" sz="1200" dirty="0"/>
                        <a:t>spicy</a:t>
                      </a:r>
                    </a:p>
                  </a:txBody>
                  <a:tcPr/>
                </a:tc>
                <a:extLst>
                  <a:ext uri="{0D108BD9-81ED-4DB2-BD59-A6C34878D82A}">
                    <a16:rowId xmlns:a16="http://schemas.microsoft.com/office/drawing/2014/main" val="2705065354"/>
                  </a:ext>
                </a:extLst>
              </a:tr>
              <a:tr h="293914">
                <a:tc>
                  <a:txBody>
                    <a:bodyPr/>
                    <a:lstStyle/>
                    <a:p>
                      <a:r>
                        <a:rPr lang="en-GB" sz="1200" dirty="0"/>
                        <a:t>12/2</a:t>
                      </a:r>
                    </a:p>
                  </a:txBody>
                  <a:tcPr/>
                </a:tc>
                <a:tc>
                  <a:txBody>
                    <a:bodyPr/>
                    <a:lstStyle/>
                    <a:p>
                      <a:r>
                        <a:rPr lang="en-GB" sz="1200" dirty="0"/>
                        <a:t>29/5</a:t>
                      </a:r>
                    </a:p>
                  </a:txBody>
                  <a:tcPr/>
                </a:tc>
                <a:tc>
                  <a:txBody>
                    <a:bodyPr/>
                    <a:lstStyle/>
                    <a:p>
                      <a:r>
                        <a:rPr lang="en-GB" sz="1200" dirty="0"/>
                        <a:t>112/11</a:t>
                      </a:r>
                    </a:p>
                  </a:txBody>
                  <a:tcPr/>
                </a:tc>
                <a:extLst>
                  <a:ext uri="{0D108BD9-81ED-4DB2-BD59-A6C34878D82A}">
                    <a16:rowId xmlns:a16="http://schemas.microsoft.com/office/drawing/2014/main" val="3198879959"/>
                  </a:ext>
                </a:extLst>
              </a:tr>
              <a:tr h="293914">
                <a:tc>
                  <a:txBody>
                    <a:bodyPr/>
                    <a:lstStyle/>
                    <a:p>
                      <a:r>
                        <a:rPr lang="en-GB" sz="1200" dirty="0"/>
                        <a:t>20/4</a:t>
                      </a:r>
                    </a:p>
                  </a:txBody>
                  <a:tcPr/>
                </a:tc>
                <a:tc>
                  <a:txBody>
                    <a:bodyPr/>
                    <a:lstStyle/>
                    <a:p>
                      <a:r>
                        <a:rPr lang="en-GB" sz="1200" dirty="0"/>
                        <a:t>62/10</a:t>
                      </a:r>
                    </a:p>
                  </a:txBody>
                  <a:tcPr/>
                </a:tc>
                <a:tc>
                  <a:txBody>
                    <a:bodyPr/>
                    <a:lstStyle/>
                    <a:p>
                      <a:r>
                        <a:rPr lang="en-GB" sz="1200" dirty="0"/>
                        <a:t>75/4</a:t>
                      </a:r>
                    </a:p>
                  </a:txBody>
                  <a:tcPr/>
                </a:tc>
                <a:extLst>
                  <a:ext uri="{0D108BD9-81ED-4DB2-BD59-A6C34878D82A}">
                    <a16:rowId xmlns:a16="http://schemas.microsoft.com/office/drawing/2014/main" val="3996243058"/>
                  </a:ext>
                </a:extLst>
              </a:tr>
              <a:tr h="293914">
                <a:tc>
                  <a:txBody>
                    <a:bodyPr/>
                    <a:lstStyle/>
                    <a:p>
                      <a:r>
                        <a:rPr lang="en-GB" sz="1200" dirty="0"/>
                        <a:t>27/9</a:t>
                      </a:r>
                    </a:p>
                  </a:txBody>
                  <a:tcPr/>
                </a:tc>
                <a:tc>
                  <a:txBody>
                    <a:bodyPr/>
                    <a:lstStyle/>
                    <a:p>
                      <a:r>
                        <a:rPr lang="en-GB" sz="1200" dirty="0"/>
                        <a:t>55/9</a:t>
                      </a:r>
                    </a:p>
                  </a:txBody>
                  <a:tcPr/>
                </a:tc>
                <a:tc>
                  <a:txBody>
                    <a:bodyPr/>
                    <a:lstStyle/>
                    <a:p>
                      <a:r>
                        <a:rPr lang="en-GB" sz="1200" dirty="0"/>
                        <a:t>35.2/10</a:t>
                      </a:r>
                    </a:p>
                  </a:txBody>
                  <a:tcPr/>
                </a:tc>
                <a:extLst>
                  <a:ext uri="{0D108BD9-81ED-4DB2-BD59-A6C34878D82A}">
                    <a16:rowId xmlns:a16="http://schemas.microsoft.com/office/drawing/2014/main" val="2072898617"/>
                  </a:ext>
                </a:extLst>
              </a:tr>
            </a:tbl>
          </a:graphicData>
        </a:graphic>
      </p:graphicFrame>
    </p:spTree>
    <p:extLst>
      <p:ext uri="{BB962C8B-B14F-4D97-AF65-F5344CB8AC3E}">
        <p14:creationId xmlns:p14="http://schemas.microsoft.com/office/powerpoint/2010/main" val="2440048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2D0A78C-133F-4C8B-81A3-C51CB03115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2463" y="0"/>
            <a:ext cx="52990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814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C16B4E0B-804A-4840-94FC-8EF8ACE224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2463" y="0"/>
            <a:ext cx="52990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028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2" descr="Image result for bfg"/>
          <p:cNvSpPr>
            <a:spLocks noChangeAspect="1" noChangeArrowheads="1"/>
          </p:cNvSpPr>
          <p:nvPr/>
        </p:nvSpPr>
        <p:spPr bwMode="auto">
          <a:xfrm>
            <a:off x="169317" y="-11875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TextBox 25">
            <a:extLst>
              <a:ext uri="{FF2B5EF4-FFF2-40B4-BE49-F238E27FC236}">
                <a16:creationId xmlns:a16="http://schemas.microsoft.com/office/drawing/2014/main" id="{61794B53-BE90-41E9-BE08-B1D6089514AB}"/>
              </a:ext>
            </a:extLst>
          </p:cNvPr>
          <p:cNvSpPr txBox="1"/>
          <p:nvPr/>
        </p:nvSpPr>
        <p:spPr>
          <a:xfrm>
            <a:off x="116371" y="1124047"/>
            <a:ext cx="4301328" cy="1975009"/>
          </a:xfrm>
          <a:prstGeom prst="roundRect">
            <a:avLst/>
          </a:prstGeom>
          <a:solidFill>
            <a:srgbClr val="FFA3A3"/>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1400" b="1" u="sng" dirty="0">
                <a:latin typeface="Century Gothic" panose="020B0502020202020204" pitchFamily="34" charset="0"/>
                <a:cs typeface="Arial"/>
              </a:rPr>
              <a:t>Reading</a:t>
            </a:r>
          </a:p>
          <a:p>
            <a:r>
              <a:rPr lang="en-US" sz="1200" dirty="0">
                <a:latin typeface="Century Gothic" panose="020B0502020202020204" pitchFamily="34" charset="0"/>
                <a:cs typeface="Arial"/>
              </a:rPr>
              <a:t>Read for half hour every day. </a:t>
            </a:r>
          </a:p>
          <a:p>
            <a:r>
              <a:rPr lang="en-US" sz="1200" dirty="0">
                <a:latin typeface="Century Gothic" panose="020B0502020202020204" pitchFamily="34" charset="0"/>
                <a:cs typeface="Arial"/>
              </a:rPr>
              <a:t>Keep telling me what you are enjoying reading.</a:t>
            </a:r>
            <a:endParaRPr lang="en-GB" sz="1200" dirty="0">
              <a:latin typeface="Century Gothic" panose="020B0502020202020204" pitchFamily="34" charset="0"/>
              <a:cs typeface="Arial"/>
            </a:endParaRPr>
          </a:p>
          <a:p>
            <a:pPr marL="171450" indent="-171450">
              <a:buFont typeface="Arial" panose="020B0604020202020204" pitchFamily="34" charset="0"/>
              <a:buChar char="•"/>
            </a:pPr>
            <a:endParaRPr lang="en-GB" sz="1200" dirty="0">
              <a:latin typeface="Century Gothic" panose="020B0502020202020204" pitchFamily="34" charset="0"/>
              <a:cs typeface="Arial"/>
            </a:endParaRPr>
          </a:p>
          <a:p>
            <a:pPr marL="171450" indent="-171450">
              <a:buFont typeface="Arial" panose="020B0604020202020204" pitchFamily="34" charset="0"/>
              <a:buChar char="•"/>
            </a:pPr>
            <a:r>
              <a:rPr lang="en-GB" sz="1200" dirty="0">
                <a:latin typeface="Century Gothic" panose="020B0502020202020204" pitchFamily="34" charset="0"/>
                <a:cs typeface="Arial"/>
              </a:rPr>
              <a:t>For next week:</a:t>
            </a:r>
          </a:p>
          <a:p>
            <a:pPr marL="171450" indent="-171450">
              <a:buFont typeface="Arial" panose="020B0604020202020204" pitchFamily="34" charset="0"/>
              <a:buChar char="•"/>
            </a:pPr>
            <a:r>
              <a:rPr lang="en-GB" sz="1200" dirty="0">
                <a:latin typeface="Century Gothic" panose="020B0502020202020204" pitchFamily="34" charset="0"/>
                <a:cs typeface="Arial"/>
              </a:rPr>
              <a:t>Register on </a:t>
            </a:r>
            <a:r>
              <a:rPr lang="en-GB" sz="1200" dirty="0">
                <a:latin typeface="Century Gothic" panose="020B0502020202020204" pitchFamily="34" charset="0"/>
                <a:cs typeface="Arial"/>
                <a:hlinkClick r:id="rId3"/>
              </a:rPr>
              <a:t>OxfordOwl </a:t>
            </a:r>
            <a:r>
              <a:rPr lang="en-GB" sz="1200" dirty="0">
                <a:latin typeface="Century Gothic" panose="020B0502020202020204" pitchFamily="34" charset="0"/>
                <a:cs typeface="Arial"/>
              </a:rPr>
              <a:t>and read Viking Adventure. </a:t>
            </a:r>
          </a:p>
          <a:p>
            <a:endParaRPr lang="en-GB" sz="1200" dirty="0">
              <a:latin typeface="Century Gothic" panose="020B0502020202020204" pitchFamily="34" charset="0"/>
              <a:cs typeface="Arial"/>
            </a:endParaRPr>
          </a:p>
          <a:p>
            <a:pPr marL="171450" indent="-171450">
              <a:buFont typeface="Arial" panose="020B0604020202020204" pitchFamily="34" charset="0"/>
              <a:buChar char="•"/>
            </a:pPr>
            <a:r>
              <a:rPr lang="en-US" sz="1200" dirty="0">
                <a:latin typeface="Century Gothic" panose="020B0502020202020204" pitchFamily="34" charset="0"/>
                <a:cs typeface="Arial"/>
              </a:rPr>
              <a:t>Complete the Thinking Reader in Teams. </a:t>
            </a:r>
          </a:p>
        </p:txBody>
      </p:sp>
      <p:sp>
        <p:nvSpPr>
          <p:cNvPr id="24" name="TextBox 23">
            <a:extLst>
              <a:ext uri="{FF2B5EF4-FFF2-40B4-BE49-F238E27FC236}">
                <a16:creationId xmlns:a16="http://schemas.microsoft.com/office/drawing/2014/main" id="{B0EF776D-F5D3-4BFD-945E-DB7278406D47}"/>
              </a:ext>
            </a:extLst>
          </p:cNvPr>
          <p:cNvSpPr txBox="1"/>
          <p:nvPr/>
        </p:nvSpPr>
        <p:spPr>
          <a:xfrm>
            <a:off x="57471" y="69980"/>
            <a:ext cx="8995726" cy="954107"/>
          </a:xfrm>
          <a:prstGeom prst="rect">
            <a:avLst/>
          </a:prstGeom>
          <a:solidFill>
            <a:srgbClr val="FFA3A3"/>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2800" b="1" u="sng" dirty="0">
                <a:latin typeface="Century Gothic" panose="020B0502020202020204" pitchFamily="34" charset="0"/>
                <a:cs typeface="Arial"/>
              </a:rPr>
              <a:t>Literacy and English</a:t>
            </a:r>
          </a:p>
          <a:p>
            <a:pPr marL="342900" indent="-342900">
              <a:buAutoNum type="arabicPeriod"/>
            </a:pPr>
            <a:r>
              <a:rPr lang="en-US" sz="1400" dirty="0">
                <a:latin typeface="Century Gothic" panose="020B0502020202020204" pitchFamily="34" charset="0"/>
                <a:cs typeface="Arial"/>
              </a:rPr>
              <a:t>Do some English and literacy activities every day.</a:t>
            </a:r>
          </a:p>
          <a:p>
            <a:pPr marL="342900" indent="-342900">
              <a:buAutoNum type="arabicPeriod"/>
            </a:pPr>
            <a:r>
              <a:rPr lang="en-US" sz="1400" dirty="0">
                <a:latin typeface="Century Gothic" panose="020B0502020202020204" pitchFamily="34" charset="0"/>
                <a:cs typeface="Arial"/>
              </a:rPr>
              <a:t>Parents, if you haven’t already done it, please register for a free account on www.oxfordowl.co.uk</a:t>
            </a:r>
          </a:p>
        </p:txBody>
      </p:sp>
      <p:sp>
        <p:nvSpPr>
          <p:cNvPr id="30" name="TextBox 29">
            <a:extLst>
              <a:ext uri="{FF2B5EF4-FFF2-40B4-BE49-F238E27FC236}">
                <a16:creationId xmlns:a16="http://schemas.microsoft.com/office/drawing/2014/main" id="{4C0703AF-46C0-4A85-B642-A7A1068BD06C}"/>
              </a:ext>
            </a:extLst>
          </p:cNvPr>
          <p:cNvSpPr txBox="1"/>
          <p:nvPr/>
        </p:nvSpPr>
        <p:spPr>
          <a:xfrm>
            <a:off x="4492835" y="1153434"/>
            <a:ext cx="4560362" cy="5553789"/>
          </a:xfrm>
          <a:prstGeom prst="roundRect">
            <a:avLst/>
          </a:prstGeom>
          <a:solidFill>
            <a:srgbClr val="FFA3A3"/>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1400" b="1" u="sng" dirty="0">
                <a:latin typeface="Century Gothic" panose="020B0502020202020204" pitchFamily="34" charset="0"/>
                <a:cs typeface="Arial"/>
              </a:rPr>
              <a:t>Writing</a:t>
            </a:r>
            <a:endParaRPr lang="en-GB" sz="1200" dirty="0">
              <a:latin typeface="Century Gothic" panose="020B0502020202020204" pitchFamily="34" charset="0"/>
              <a:cs typeface="Arial"/>
            </a:endParaRPr>
          </a:p>
          <a:p>
            <a:endParaRPr lang="en-GB" sz="1200" dirty="0">
              <a:latin typeface="Century Gothic" panose="020B0502020202020204" pitchFamily="34" charset="0"/>
              <a:cs typeface="Arial"/>
            </a:endParaRPr>
          </a:p>
          <a:p>
            <a:r>
              <a:rPr lang="en-GB" sz="1200" b="1" dirty="0">
                <a:latin typeface="Century Gothic" panose="020B0502020202020204" pitchFamily="34" charset="0"/>
                <a:cs typeface="Arial"/>
              </a:rPr>
              <a:t>Grammar:</a:t>
            </a:r>
          </a:p>
          <a:p>
            <a:endParaRPr lang="en-GB" sz="1200" dirty="0">
              <a:latin typeface="Century Gothic" panose="020B0502020202020204" pitchFamily="34" charset="0"/>
              <a:cs typeface="Arial"/>
            </a:endParaRPr>
          </a:p>
          <a:p>
            <a:r>
              <a:rPr lang="en-GB" sz="1200" dirty="0">
                <a:latin typeface="Century Gothic" panose="020B0502020202020204" pitchFamily="34" charset="0"/>
                <a:cs typeface="Arial"/>
              </a:rPr>
              <a:t>Write 5 sentences using </a:t>
            </a:r>
          </a:p>
          <a:p>
            <a:r>
              <a:rPr lang="en-GB" sz="1200" dirty="0">
                <a:latin typeface="Century Gothic" panose="020B0502020202020204" pitchFamily="34" charset="0"/>
                <a:cs typeface="Arial"/>
              </a:rPr>
              <a:t>who and which</a:t>
            </a:r>
          </a:p>
          <a:p>
            <a:r>
              <a:rPr lang="en-GB" sz="1200" dirty="0">
                <a:latin typeface="Century Gothic" panose="020B0502020202020204" pitchFamily="34" charset="0"/>
                <a:cs typeface="Arial"/>
              </a:rPr>
              <a:t>as pronouns.</a:t>
            </a:r>
          </a:p>
          <a:p>
            <a:endParaRPr lang="en-GB" sz="1200" dirty="0">
              <a:latin typeface="Century Gothic" panose="020B0502020202020204" pitchFamily="34" charset="0"/>
              <a:cs typeface="Arial"/>
            </a:endParaRPr>
          </a:p>
          <a:p>
            <a:endParaRPr lang="en-GB" sz="1200" b="1" dirty="0">
              <a:latin typeface="Century Gothic" panose="020B0502020202020204" pitchFamily="34" charset="0"/>
              <a:cs typeface="Arial"/>
            </a:endParaRPr>
          </a:p>
          <a:p>
            <a:r>
              <a:rPr lang="en-GB" sz="1200" b="1" dirty="0">
                <a:latin typeface="Century Gothic" panose="020B0502020202020204" pitchFamily="34" charset="0"/>
                <a:cs typeface="Arial"/>
              </a:rPr>
              <a:t>2 years with Mrs Sharkey</a:t>
            </a:r>
            <a:r>
              <a:rPr lang="en-GB" sz="1200" dirty="0">
                <a:latin typeface="Century Gothic" panose="020B0502020202020204" pitchFamily="34" charset="0"/>
                <a:cs typeface="Arial"/>
              </a:rPr>
              <a:t>.</a:t>
            </a:r>
          </a:p>
          <a:p>
            <a:endParaRPr lang="en-GB" sz="1200" dirty="0">
              <a:latin typeface="Century Gothic" panose="020B0502020202020204" pitchFamily="34" charset="0"/>
              <a:cs typeface="Arial"/>
            </a:endParaRPr>
          </a:p>
          <a:p>
            <a:r>
              <a:rPr lang="en-GB" sz="1200" dirty="0">
                <a:latin typeface="Century Gothic" panose="020B0502020202020204" pitchFamily="34" charset="0"/>
                <a:cs typeface="Arial"/>
              </a:rPr>
              <a:t>Planning your writing:</a:t>
            </a:r>
          </a:p>
          <a:p>
            <a:pPr marL="171450" indent="-171450">
              <a:buFont typeface="Arial" panose="020B0604020202020204" pitchFamily="34" charset="0"/>
              <a:buChar char="•"/>
            </a:pPr>
            <a:r>
              <a:rPr lang="en-GB" sz="1200" dirty="0">
                <a:latin typeface="Century Gothic" panose="020B0502020202020204" pitchFamily="34" charset="0"/>
                <a:cs typeface="Arial"/>
              </a:rPr>
              <a:t>We already started to plan our ideas for writing about P4 and P5 with me. Write the ideas done again at home then choose 5 things you will write about at length.</a:t>
            </a:r>
          </a:p>
          <a:p>
            <a:endParaRPr lang="en-GB" sz="1200" dirty="0">
              <a:latin typeface="Century Gothic" panose="020B0502020202020204" pitchFamily="34" charset="0"/>
              <a:cs typeface="Arial"/>
            </a:endParaRPr>
          </a:p>
          <a:p>
            <a:r>
              <a:rPr lang="en-GB" sz="1200" dirty="0">
                <a:latin typeface="Century Gothic" panose="020B0502020202020204" pitchFamily="34" charset="0"/>
                <a:cs typeface="Arial"/>
              </a:rPr>
              <a:t>You will use paragraphs:</a:t>
            </a:r>
          </a:p>
          <a:p>
            <a:pPr marL="171450" indent="-171450">
              <a:buFont typeface="Arial" panose="020B0604020202020204" pitchFamily="34" charset="0"/>
              <a:buChar char="•"/>
            </a:pPr>
            <a:r>
              <a:rPr lang="en-GB" sz="1200" dirty="0">
                <a:latin typeface="Century Gothic" panose="020B0502020202020204" pitchFamily="34" charset="0"/>
                <a:cs typeface="Arial"/>
              </a:rPr>
              <a:t>Write the opening- who you are, what you are going to write about.</a:t>
            </a:r>
          </a:p>
          <a:p>
            <a:pPr marL="171450" indent="-171450">
              <a:buFont typeface="Arial" panose="020B0604020202020204" pitchFamily="34" charset="0"/>
              <a:buChar char="•"/>
            </a:pPr>
            <a:r>
              <a:rPr lang="en-GB" sz="1200" dirty="0">
                <a:latin typeface="Century Gothic" panose="020B0502020202020204" pitchFamily="34" charset="0"/>
                <a:cs typeface="Arial"/>
              </a:rPr>
              <a:t>Then the next 5 paragraphs will be about one of you planning topic- Science week, Signing Silent night etc.</a:t>
            </a:r>
          </a:p>
          <a:p>
            <a:pPr marL="171450" indent="-171450">
              <a:buFont typeface="Arial" panose="020B0604020202020204" pitchFamily="34" charset="0"/>
              <a:buChar char="•"/>
            </a:pPr>
            <a:r>
              <a:rPr lang="en-GB" sz="1200" dirty="0">
                <a:latin typeface="Century Gothic" panose="020B0502020202020204" pitchFamily="34" charset="0"/>
                <a:cs typeface="Arial"/>
              </a:rPr>
              <a:t>Write a paragraph each day and bring your work to school on Friday for editing.</a:t>
            </a:r>
          </a:p>
          <a:p>
            <a:endParaRPr lang="en-GB" sz="1200" dirty="0">
              <a:latin typeface="Century Gothic" panose="020B0502020202020204" pitchFamily="34" charset="0"/>
              <a:cs typeface="Arial"/>
            </a:endParaRPr>
          </a:p>
          <a:p>
            <a:r>
              <a:rPr lang="en-GB" sz="1200" dirty="0">
                <a:latin typeface="Century Gothic" panose="020B0502020202020204" pitchFamily="34" charset="0"/>
                <a:cs typeface="Arial"/>
              </a:rPr>
              <a:t>Enjoy the remembering all that we have done. </a:t>
            </a:r>
          </a:p>
        </p:txBody>
      </p:sp>
      <p:pic>
        <p:nvPicPr>
          <p:cNvPr id="2052" name="Picture 4" descr="Free Free Reading Clipart, Download Free Clip Art, Free Clip Art ...">
            <a:extLst>
              <a:ext uri="{FF2B5EF4-FFF2-40B4-BE49-F238E27FC236}">
                <a16:creationId xmlns:a16="http://schemas.microsoft.com/office/drawing/2014/main" id="{984E42FC-95AD-4B8C-9013-3F72123E45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2653" y="1335832"/>
            <a:ext cx="1068228" cy="657372"/>
          </a:xfrm>
          <a:prstGeom prst="round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09B8500-A211-4DF6-89F2-16BF1A9B64D3}"/>
              </a:ext>
            </a:extLst>
          </p:cNvPr>
          <p:cNvSpPr txBox="1"/>
          <p:nvPr/>
        </p:nvSpPr>
        <p:spPr>
          <a:xfrm>
            <a:off x="120976" y="3136083"/>
            <a:ext cx="4292118" cy="1566386"/>
          </a:xfrm>
          <a:prstGeom prst="roundRect">
            <a:avLst/>
          </a:prstGeom>
          <a:solidFill>
            <a:srgbClr val="FFA3A3"/>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1400" b="1" u="sng" dirty="0">
                <a:latin typeface="Century Gothic" panose="020B0502020202020204" pitchFamily="34" charset="0"/>
                <a:cs typeface="Arial"/>
              </a:rPr>
              <a:t>Listening and Talking </a:t>
            </a:r>
          </a:p>
          <a:p>
            <a:pPr algn="ctr"/>
            <a:r>
              <a:rPr lang="en-US" sz="1200" dirty="0">
                <a:latin typeface="Century Gothic" panose="020B0502020202020204" pitchFamily="34" charset="0"/>
                <a:cs typeface="Arial"/>
              </a:rPr>
              <a:t>Listening for information. Watch </a:t>
            </a:r>
          </a:p>
          <a:p>
            <a:pPr algn="ctr"/>
            <a:r>
              <a:rPr lang="en-US" sz="1200" dirty="0">
                <a:latin typeface="Century Gothic" panose="020B0502020202020204" pitchFamily="34" charset="0"/>
                <a:cs typeface="Arial"/>
              </a:rPr>
              <a:t>Write down the information you hear.</a:t>
            </a:r>
          </a:p>
          <a:p>
            <a:r>
              <a:rPr lang="en-US" sz="1200" dirty="0">
                <a:latin typeface="Century Gothic" panose="020B0502020202020204" pitchFamily="34" charset="0"/>
                <a:cs typeface="Arial"/>
              </a:rPr>
              <a:t>Write it as a list of facts father than a story-</a:t>
            </a:r>
          </a:p>
          <a:p>
            <a:r>
              <a:rPr lang="en-US" sz="1200" dirty="0">
                <a:latin typeface="Century Gothic" panose="020B0502020202020204" pitchFamily="34" charset="0"/>
                <a:cs typeface="Arial"/>
              </a:rPr>
              <a:t>There are 3 owl babies.</a:t>
            </a:r>
          </a:p>
          <a:p>
            <a:r>
              <a:rPr lang="en-US" sz="1200" dirty="0">
                <a:latin typeface="Century Gothic" panose="020B0502020202020204" pitchFamily="34" charset="0"/>
                <a:cs typeface="Arial"/>
              </a:rPr>
              <a:t>Their names are…</a:t>
            </a:r>
          </a:p>
          <a:p>
            <a:r>
              <a:rPr lang="en-US" sz="1200" dirty="0">
                <a:latin typeface="Century Gothic" panose="020B0502020202020204" pitchFamily="34" charset="0"/>
                <a:cs typeface="Arial"/>
              </a:rPr>
              <a:t>Their nest is made of…</a:t>
            </a:r>
          </a:p>
        </p:txBody>
      </p:sp>
      <p:graphicFrame>
        <p:nvGraphicFramePr>
          <p:cNvPr id="4" name="Table 4">
            <a:extLst>
              <a:ext uri="{FF2B5EF4-FFF2-40B4-BE49-F238E27FC236}">
                <a16:creationId xmlns:a16="http://schemas.microsoft.com/office/drawing/2014/main" id="{755FD46F-4A66-4B95-AAC7-66F09B5B1834}"/>
              </a:ext>
            </a:extLst>
          </p:cNvPr>
          <p:cNvGraphicFramePr>
            <a:graphicFrameLocks noGrp="1"/>
          </p:cNvGraphicFramePr>
          <p:nvPr>
            <p:extLst>
              <p:ext uri="{D42A27DB-BD31-4B8C-83A1-F6EECF244321}">
                <p14:modId xmlns:p14="http://schemas.microsoft.com/office/powerpoint/2010/main" val="4043003402"/>
              </p:ext>
            </p:extLst>
          </p:nvPr>
        </p:nvGraphicFramePr>
        <p:xfrm>
          <a:off x="57471" y="6417180"/>
          <a:ext cx="4419860" cy="370840"/>
        </p:xfrm>
        <a:graphic>
          <a:graphicData uri="http://schemas.openxmlformats.org/drawingml/2006/table">
            <a:tbl>
              <a:tblPr firstRow="1" bandRow="1">
                <a:tableStyleId>{5C22544A-7EE6-4342-B048-85BDC9FD1C3A}</a:tableStyleId>
              </a:tblPr>
              <a:tblGrid>
                <a:gridCol w="883972">
                  <a:extLst>
                    <a:ext uri="{9D8B030D-6E8A-4147-A177-3AD203B41FA5}">
                      <a16:colId xmlns:a16="http://schemas.microsoft.com/office/drawing/2014/main" val="3711485847"/>
                    </a:ext>
                  </a:extLst>
                </a:gridCol>
                <a:gridCol w="883972">
                  <a:extLst>
                    <a:ext uri="{9D8B030D-6E8A-4147-A177-3AD203B41FA5}">
                      <a16:colId xmlns:a16="http://schemas.microsoft.com/office/drawing/2014/main" val="1283721303"/>
                    </a:ext>
                  </a:extLst>
                </a:gridCol>
                <a:gridCol w="586481">
                  <a:extLst>
                    <a:ext uri="{9D8B030D-6E8A-4147-A177-3AD203B41FA5}">
                      <a16:colId xmlns:a16="http://schemas.microsoft.com/office/drawing/2014/main" val="3593242133"/>
                    </a:ext>
                  </a:extLst>
                </a:gridCol>
                <a:gridCol w="728869">
                  <a:extLst>
                    <a:ext uri="{9D8B030D-6E8A-4147-A177-3AD203B41FA5}">
                      <a16:colId xmlns:a16="http://schemas.microsoft.com/office/drawing/2014/main" val="1410268149"/>
                    </a:ext>
                  </a:extLst>
                </a:gridCol>
                <a:gridCol w="1336566">
                  <a:extLst>
                    <a:ext uri="{9D8B030D-6E8A-4147-A177-3AD203B41FA5}">
                      <a16:colId xmlns:a16="http://schemas.microsoft.com/office/drawing/2014/main" val="2525772709"/>
                    </a:ext>
                  </a:extLst>
                </a:gridCol>
              </a:tblGrid>
              <a:tr h="370840">
                <a:tc>
                  <a:txBody>
                    <a:bodyPr/>
                    <a:lstStyle/>
                    <a:p>
                      <a:r>
                        <a:rPr lang="en-GB" dirty="0" err="1"/>
                        <a:t>Im</a:t>
                      </a:r>
                      <a:endParaRPr lang="en-GB" dirty="0"/>
                    </a:p>
                  </a:txBody>
                  <a:tcPr>
                    <a:solidFill>
                      <a:schemeClr val="accent1">
                        <a:lumMod val="60000"/>
                        <a:lumOff val="40000"/>
                      </a:schemeClr>
                    </a:solidFill>
                  </a:tcPr>
                </a:tc>
                <a:tc>
                  <a:txBody>
                    <a:bodyPr/>
                    <a:lstStyle/>
                    <a:p>
                      <a:r>
                        <a:rPr lang="en-GB" dirty="0" err="1"/>
                        <a:t>dont</a:t>
                      </a:r>
                      <a:endParaRPr lang="en-GB" dirty="0"/>
                    </a:p>
                  </a:txBody>
                  <a:tcPr>
                    <a:solidFill>
                      <a:schemeClr val="accent1">
                        <a:lumMod val="60000"/>
                        <a:lumOff val="40000"/>
                      </a:schemeClr>
                    </a:solidFill>
                  </a:tcPr>
                </a:tc>
                <a:tc>
                  <a:txBody>
                    <a:bodyPr/>
                    <a:lstStyle/>
                    <a:p>
                      <a:r>
                        <a:rPr lang="en-GB" dirty="0" err="1"/>
                        <a:t>hes</a:t>
                      </a:r>
                      <a:endParaRPr lang="en-GB" dirty="0"/>
                    </a:p>
                  </a:txBody>
                  <a:tcPr>
                    <a:solidFill>
                      <a:schemeClr val="accent1">
                        <a:lumMod val="60000"/>
                        <a:lumOff val="40000"/>
                      </a:schemeClr>
                    </a:solidFill>
                  </a:tcPr>
                </a:tc>
                <a:tc>
                  <a:txBody>
                    <a:bodyPr/>
                    <a:lstStyle/>
                    <a:p>
                      <a:r>
                        <a:rPr lang="en-GB" dirty="0"/>
                        <a:t>well</a:t>
                      </a:r>
                    </a:p>
                  </a:txBody>
                  <a:tcPr>
                    <a:solidFill>
                      <a:schemeClr val="accent1">
                        <a:lumMod val="60000"/>
                        <a:lumOff val="40000"/>
                      </a:schemeClr>
                    </a:solidFill>
                  </a:tcPr>
                </a:tc>
                <a:tc>
                  <a:txBody>
                    <a:bodyPr/>
                    <a:lstStyle/>
                    <a:p>
                      <a:r>
                        <a:rPr lang="en-GB" dirty="0" err="1"/>
                        <a:t>couldnt</a:t>
                      </a:r>
                      <a:endParaRPr lang="en-GB" dirty="0"/>
                    </a:p>
                  </a:txBody>
                  <a:tcPr>
                    <a:solidFill>
                      <a:schemeClr val="accent1">
                        <a:lumMod val="60000"/>
                        <a:lumOff val="40000"/>
                      </a:schemeClr>
                    </a:solidFill>
                  </a:tcPr>
                </a:tc>
                <a:extLst>
                  <a:ext uri="{0D108BD9-81ED-4DB2-BD59-A6C34878D82A}">
                    <a16:rowId xmlns:a16="http://schemas.microsoft.com/office/drawing/2014/main" val="4243008377"/>
                  </a:ext>
                </a:extLst>
              </a:tr>
            </a:tbl>
          </a:graphicData>
        </a:graphic>
      </p:graphicFrame>
      <p:sp>
        <p:nvSpPr>
          <p:cNvPr id="13" name="TextBox 12">
            <a:extLst>
              <a:ext uri="{FF2B5EF4-FFF2-40B4-BE49-F238E27FC236}">
                <a16:creationId xmlns:a16="http://schemas.microsoft.com/office/drawing/2014/main" id="{25189E0B-A5E4-4381-A696-79DED963F5E0}"/>
              </a:ext>
            </a:extLst>
          </p:cNvPr>
          <p:cNvSpPr txBox="1"/>
          <p:nvPr/>
        </p:nvSpPr>
        <p:spPr>
          <a:xfrm>
            <a:off x="90803" y="4791289"/>
            <a:ext cx="4301328" cy="1566386"/>
          </a:xfrm>
          <a:prstGeom prst="roundRect">
            <a:avLst/>
          </a:prstGeom>
          <a:solidFill>
            <a:srgbClr val="FFA3A3"/>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1400" b="1" u="sng" dirty="0">
                <a:latin typeface="Century Gothic" panose="020B0502020202020204" pitchFamily="34" charset="0"/>
                <a:cs typeface="Arial"/>
              </a:rPr>
              <a:t>Spelling and handwriting</a:t>
            </a:r>
          </a:p>
          <a:p>
            <a:r>
              <a:rPr lang="en-GB" sz="1200" dirty="0">
                <a:latin typeface="Century Gothic" panose="020B0502020202020204" pitchFamily="34" charset="0"/>
                <a:cs typeface="Arial"/>
              </a:rPr>
              <a:t>The apostrophe shows where a letter has been left out and if someone/thing belongs to someone.</a:t>
            </a:r>
          </a:p>
          <a:p>
            <a:r>
              <a:rPr lang="en-GB" sz="1200" dirty="0">
                <a:latin typeface="Century Gothic" panose="020B0502020202020204" pitchFamily="34" charset="0"/>
                <a:cs typeface="Arial"/>
              </a:rPr>
              <a:t>What letter/letters are missing in the words.</a:t>
            </a:r>
          </a:p>
          <a:p>
            <a:pPr marL="285750" indent="-285750">
              <a:buFont typeface="Arial" panose="020B0604020202020204" pitchFamily="34" charset="0"/>
              <a:buChar char="•"/>
            </a:pPr>
            <a:r>
              <a:rPr lang="en-GB" sz="1200" dirty="0">
                <a:latin typeface="Century Gothic" panose="020B0502020202020204" pitchFamily="34" charset="0"/>
                <a:cs typeface="Arial"/>
              </a:rPr>
              <a:t>Write the apostrophe in at the correct place and tell me what the long form is.</a:t>
            </a:r>
          </a:p>
          <a:p>
            <a:pPr marL="285750" indent="-285750">
              <a:buFont typeface="Arial" panose="020B0604020202020204" pitchFamily="34" charset="0"/>
              <a:buChar char="•"/>
            </a:pPr>
            <a:r>
              <a:rPr lang="en-GB" sz="1200" dirty="0">
                <a:latin typeface="Century Gothic" panose="020B0502020202020204" pitchFamily="34" charset="0"/>
                <a:cs typeface="Arial"/>
              </a:rPr>
              <a:t>Write 5 sentence showing possession.</a:t>
            </a:r>
          </a:p>
        </p:txBody>
      </p:sp>
      <p:pic>
        <p:nvPicPr>
          <p:cNvPr id="3074" name="Picture 2" descr="Recognising Greater Depth in Writing | Focus Education : Focus Education">
            <a:extLst>
              <a:ext uri="{FF2B5EF4-FFF2-40B4-BE49-F238E27FC236}">
                <a16:creationId xmlns:a16="http://schemas.microsoft.com/office/drawing/2014/main" id="{C0977BD0-EC0A-4563-A825-FEE217F853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5542" y="1776588"/>
            <a:ext cx="1930649" cy="1652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81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2" descr="Image result for bfg"/>
          <p:cNvSpPr>
            <a:spLocks noChangeAspect="1" noChangeArrowheads="1"/>
          </p:cNvSpPr>
          <p:nvPr/>
        </p:nvSpPr>
        <p:spPr bwMode="auto">
          <a:xfrm>
            <a:off x="169317" y="-11875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TextBox 9">
            <a:extLst>
              <a:ext uri="{FF2B5EF4-FFF2-40B4-BE49-F238E27FC236}">
                <a16:creationId xmlns:a16="http://schemas.microsoft.com/office/drawing/2014/main" id="{12E18709-8236-4E8C-A405-3F0D48A7217D}"/>
              </a:ext>
            </a:extLst>
          </p:cNvPr>
          <p:cNvSpPr txBox="1"/>
          <p:nvPr/>
        </p:nvSpPr>
        <p:spPr>
          <a:xfrm>
            <a:off x="4845857" y="4680070"/>
            <a:ext cx="3982747" cy="2009061"/>
          </a:xfrm>
          <a:prstGeom prst="roundRect">
            <a:avLst/>
          </a:prstGeom>
          <a:solidFill>
            <a:srgbClr val="99FF66"/>
          </a:solidFill>
          <a:ln w="28575" cap="rnd" cmpd="sng">
            <a:solidFill>
              <a:schemeClr val="tx1"/>
            </a:solidFill>
          </a:ln>
          <a:scene3d>
            <a:camera prst="orthographicFront"/>
            <a:lightRig rig="threePt" dir="t"/>
          </a:scene3d>
          <a:sp3d>
            <a:bevelT/>
            <a:bevelB/>
          </a:sp3d>
        </p:spPr>
        <p:txBody>
          <a:bodyPr wrap="square" rtlCol="0">
            <a:spAutoFit/>
          </a:bodyPr>
          <a:lstStyle/>
          <a:p>
            <a:pPr algn="ctr" fontAlgn="base"/>
            <a:r>
              <a:rPr lang="en-US" sz="1400" b="1" u="sng" dirty="0">
                <a:solidFill>
                  <a:srgbClr val="000000"/>
                </a:solidFill>
                <a:latin typeface="Century Gothic" panose="020B0502020202020204" pitchFamily="34" charset="0"/>
              </a:rPr>
              <a:t>P.E.</a:t>
            </a:r>
            <a:r>
              <a:rPr lang="en-US" sz="1400" dirty="0">
                <a:solidFill>
                  <a:srgbClr val="000000"/>
                </a:solidFill>
                <a:latin typeface="Century Gothic" panose="020B0502020202020204" pitchFamily="34" charset="0"/>
              </a:rPr>
              <a:t> ​</a:t>
            </a:r>
          </a:p>
          <a:p>
            <a:pPr algn="ctr" fontAlgn="base"/>
            <a:r>
              <a:rPr lang="en-US" sz="1400" dirty="0">
                <a:solidFill>
                  <a:srgbClr val="000000"/>
                </a:solidFill>
                <a:latin typeface="Century Gothic" panose="020B0502020202020204" pitchFamily="34" charset="0"/>
              </a:rPr>
              <a:t>It is even harder to stay active when we are self isolating- but try </a:t>
            </a:r>
            <a:r>
              <a:rPr lang="en-US" sz="1400" dirty="0">
                <a:solidFill>
                  <a:srgbClr val="000000"/>
                </a:solidFill>
                <a:latin typeface="Century Gothic" panose="020B0502020202020204" pitchFamily="34" charset="0"/>
                <a:hlinkClick r:id="rId3"/>
              </a:rPr>
              <a:t>Joe Wicks. </a:t>
            </a:r>
            <a:r>
              <a:rPr lang="en-US" sz="1400" dirty="0">
                <a:solidFill>
                  <a:srgbClr val="000000"/>
                </a:solidFill>
                <a:latin typeface="Century Gothic" panose="020B0502020202020204" pitchFamily="34" charset="0"/>
              </a:rPr>
              <a:t>Join me for a warm up everyday on teams. </a:t>
            </a:r>
          </a:p>
          <a:p>
            <a:pPr algn="ctr" fontAlgn="base"/>
            <a:endParaRPr lang="en-US" sz="1400" dirty="0">
              <a:solidFill>
                <a:srgbClr val="000000"/>
              </a:solidFill>
              <a:latin typeface="Century Gothic" panose="020B0502020202020204" pitchFamily="34" charset="0"/>
            </a:endParaRPr>
          </a:p>
          <a:p>
            <a:pPr algn="ctr" fontAlgn="base"/>
            <a:endParaRPr lang="en-US" sz="1400" dirty="0">
              <a:solidFill>
                <a:srgbClr val="000000"/>
              </a:solidFill>
              <a:latin typeface="Century Gothic" panose="020B0502020202020204" pitchFamily="34" charset="0"/>
            </a:endParaRPr>
          </a:p>
          <a:p>
            <a:pPr algn="ctr" fontAlgn="base"/>
            <a:endParaRPr lang="en-US" sz="1400" dirty="0">
              <a:solidFill>
                <a:srgbClr val="000000"/>
              </a:solidFill>
              <a:latin typeface="Century Gothic" panose="020B0502020202020204" pitchFamily="34" charset="0"/>
            </a:endParaRPr>
          </a:p>
          <a:p>
            <a:pPr algn="ctr" fontAlgn="base"/>
            <a:endParaRPr lang="en-US" sz="1400" dirty="0">
              <a:solidFill>
                <a:srgbClr val="000000"/>
              </a:solidFill>
              <a:latin typeface="Century Gothic" panose="020B0502020202020204" pitchFamily="34" charset="0"/>
            </a:endParaRPr>
          </a:p>
        </p:txBody>
      </p:sp>
      <p:sp>
        <p:nvSpPr>
          <p:cNvPr id="9" name="TextBox 8">
            <a:extLst>
              <a:ext uri="{FF2B5EF4-FFF2-40B4-BE49-F238E27FC236}">
                <a16:creationId xmlns:a16="http://schemas.microsoft.com/office/drawing/2014/main" id="{9F8C7B56-1015-4D09-A116-EF9174D379CE}"/>
              </a:ext>
            </a:extLst>
          </p:cNvPr>
          <p:cNvSpPr txBox="1"/>
          <p:nvPr/>
        </p:nvSpPr>
        <p:spPr>
          <a:xfrm>
            <a:off x="4890051" y="168869"/>
            <a:ext cx="3781895" cy="4416266"/>
          </a:xfrm>
          <a:prstGeom prst="roundRect">
            <a:avLst/>
          </a:prstGeom>
          <a:solidFill>
            <a:schemeClr val="accent2">
              <a:lumMod val="40000"/>
              <a:lumOff val="60000"/>
            </a:schemeClr>
          </a:solidFill>
          <a:ln w="28575" cap="rnd" cmpd="sng">
            <a:solidFill>
              <a:schemeClr val="tx1"/>
            </a:solidFill>
          </a:ln>
          <a:scene3d>
            <a:camera prst="orthographicFront"/>
            <a:lightRig rig="threePt" dir="t"/>
          </a:scene3d>
          <a:sp3d>
            <a:bevelT/>
            <a:bevelB/>
          </a:sp3d>
        </p:spPr>
        <p:txBody>
          <a:bodyPr wrap="square" rtlCol="0" anchor="t">
            <a:spAutoFit/>
          </a:bodyPr>
          <a:lstStyle/>
          <a:p>
            <a:pPr algn="ctr"/>
            <a:r>
              <a:rPr lang="en-US" sz="2400" b="1" u="sng" dirty="0">
                <a:latin typeface="Century Gothic" panose="020B0502020202020204" pitchFamily="34" charset="0"/>
                <a:cs typeface="Arial"/>
              </a:rPr>
              <a:t>Health and Wellbeing</a:t>
            </a:r>
          </a:p>
          <a:p>
            <a:r>
              <a:rPr lang="en-IE" sz="1300" dirty="0">
                <a:latin typeface="Century Gothic" panose="020B0502020202020204" pitchFamily="34" charset="0"/>
                <a:cs typeface="Arial"/>
              </a:rPr>
              <a:t>During lockdown how are you staying healthy? </a:t>
            </a:r>
          </a:p>
          <a:p>
            <a:pPr marL="285750" indent="-285750">
              <a:buFont typeface="Arial" panose="020B0604020202020204" pitchFamily="34" charset="0"/>
              <a:buChar char="•"/>
            </a:pPr>
            <a:r>
              <a:rPr lang="en-IE" sz="1300" dirty="0">
                <a:latin typeface="Century Gothic" panose="020B0502020202020204" pitchFamily="34" charset="0"/>
                <a:cs typeface="Arial"/>
              </a:rPr>
              <a:t>Have you any tips that you can share with us on what helps you and your family?</a:t>
            </a:r>
          </a:p>
          <a:p>
            <a:r>
              <a:rPr lang="en-IE" sz="1300" dirty="0">
                <a:latin typeface="Century Gothic" panose="020B0502020202020204" pitchFamily="34" charset="0"/>
                <a:cs typeface="Arial"/>
              </a:rPr>
              <a:t>Here’s what my family do:</a:t>
            </a:r>
          </a:p>
          <a:p>
            <a:r>
              <a:rPr lang="en-IE" sz="1300" dirty="0">
                <a:latin typeface="Century Gothic" panose="020B0502020202020204" pitchFamily="34" charset="0"/>
                <a:cs typeface="Arial"/>
              </a:rPr>
              <a:t>Get up at the same time everyday.</a:t>
            </a:r>
          </a:p>
          <a:p>
            <a:r>
              <a:rPr lang="en-IE" sz="1300" dirty="0">
                <a:latin typeface="Century Gothic" panose="020B0502020202020204" pitchFamily="34" charset="0"/>
                <a:cs typeface="Arial"/>
              </a:rPr>
              <a:t>Do some exercise that makes us smile and sing.</a:t>
            </a:r>
          </a:p>
          <a:p>
            <a:r>
              <a:rPr lang="en-IE" sz="1300" dirty="0">
                <a:latin typeface="Century Gothic" panose="020B0502020202020204" pitchFamily="34" charset="0"/>
                <a:cs typeface="Arial"/>
              </a:rPr>
              <a:t>Eat fruit when we have it.</a:t>
            </a:r>
          </a:p>
          <a:p>
            <a:r>
              <a:rPr lang="en-IE" sz="1300" dirty="0">
                <a:latin typeface="Century Gothic" panose="020B0502020202020204" pitchFamily="34" charset="0"/>
                <a:cs typeface="Arial"/>
              </a:rPr>
              <a:t>Go outside on bikes</a:t>
            </a:r>
          </a:p>
          <a:p>
            <a:r>
              <a:rPr lang="en-IE" sz="1300" dirty="0">
                <a:latin typeface="Century Gothic" panose="020B0502020202020204" pitchFamily="34" charset="0"/>
                <a:cs typeface="Arial"/>
              </a:rPr>
              <a:t>Watch a family show on telly</a:t>
            </a:r>
          </a:p>
          <a:p>
            <a:r>
              <a:rPr lang="en-IE" sz="1300" dirty="0">
                <a:latin typeface="Century Gothic" panose="020B0502020202020204" pitchFamily="34" charset="0"/>
                <a:cs typeface="Arial"/>
              </a:rPr>
              <a:t>Pray at bedtime</a:t>
            </a:r>
          </a:p>
          <a:p>
            <a:r>
              <a:rPr lang="en-IE" sz="1300" dirty="0">
                <a:latin typeface="Century Gothic" panose="020B0502020202020204" pitchFamily="34" charset="0"/>
                <a:cs typeface="Arial"/>
              </a:rPr>
              <a:t>Read comics</a:t>
            </a:r>
          </a:p>
          <a:p>
            <a:r>
              <a:rPr lang="en-IE" sz="1300" dirty="0">
                <a:latin typeface="Century Gothic" panose="020B0502020202020204" pitchFamily="34" charset="0"/>
                <a:cs typeface="Arial"/>
              </a:rPr>
              <a:t>Phone our family</a:t>
            </a:r>
          </a:p>
          <a:p>
            <a:r>
              <a:rPr lang="en-IE" sz="1300" dirty="0">
                <a:latin typeface="Century Gothic" panose="020B0502020202020204" pitchFamily="34" charset="0"/>
                <a:cs typeface="Arial"/>
              </a:rPr>
              <a:t>Say sorry when we have arguments</a:t>
            </a:r>
          </a:p>
          <a:p>
            <a:pPr marL="285750" indent="-285750">
              <a:buFont typeface="Arial" panose="020B0604020202020204" pitchFamily="34" charset="0"/>
              <a:buChar char="•"/>
            </a:pPr>
            <a:endParaRPr lang="en-IE" sz="1300" dirty="0">
              <a:latin typeface="Century Gothic" panose="020B0502020202020204" pitchFamily="34" charset="0"/>
              <a:cs typeface="Arial"/>
            </a:endParaRPr>
          </a:p>
          <a:p>
            <a:pPr marL="285750" indent="-285750">
              <a:buFont typeface="Arial" panose="020B0604020202020204" pitchFamily="34" charset="0"/>
              <a:buChar char="•"/>
            </a:pPr>
            <a:r>
              <a:rPr lang="en-IE" sz="1300" dirty="0">
                <a:latin typeface="Century Gothic" panose="020B0502020202020204" pitchFamily="34" charset="0"/>
                <a:cs typeface="Arial"/>
              </a:rPr>
              <a:t>Share what you do on teams. </a:t>
            </a:r>
          </a:p>
        </p:txBody>
      </p:sp>
      <p:pic>
        <p:nvPicPr>
          <p:cNvPr id="7" name="Picture 6">
            <a:extLst>
              <a:ext uri="{FF2B5EF4-FFF2-40B4-BE49-F238E27FC236}">
                <a16:creationId xmlns:a16="http://schemas.microsoft.com/office/drawing/2014/main" id="{D2504C44-99BF-40E9-AF39-3746B0EBA1B5}"/>
              </a:ext>
            </a:extLst>
          </p:cNvPr>
          <p:cNvPicPr>
            <a:picLocks noChangeAspect="1"/>
          </p:cNvPicPr>
          <p:nvPr/>
        </p:nvPicPr>
        <p:blipFill>
          <a:blip r:embed="rId4"/>
          <a:stretch>
            <a:fillRect/>
          </a:stretch>
        </p:blipFill>
        <p:spPr>
          <a:xfrm>
            <a:off x="6467061" y="5973989"/>
            <a:ext cx="780988" cy="473474"/>
          </a:xfrm>
          <a:prstGeom prst="rect">
            <a:avLst/>
          </a:prstGeom>
        </p:spPr>
      </p:pic>
      <p:pic>
        <p:nvPicPr>
          <p:cNvPr id="2050" name="Picture 2" descr="Teeth Smiles Images Free Smile Emoji, Cartoon - Big Smile Emoji ...">
            <a:extLst>
              <a:ext uri="{FF2B5EF4-FFF2-40B4-BE49-F238E27FC236}">
                <a16:creationId xmlns:a16="http://schemas.microsoft.com/office/drawing/2014/main" id="{05FD5B7D-31EF-497B-8A36-F323C5A22B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1275" y="2598285"/>
            <a:ext cx="881887" cy="92201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9">
            <a:extLst>
              <a:ext uri="{FF2B5EF4-FFF2-40B4-BE49-F238E27FC236}">
                <a16:creationId xmlns:a16="http://schemas.microsoft.com/office/drawing/2014/main" id="{7A833586-D6B6-4138-8AAF-EB4505F1A7CD}"/>
              </a:ext>
            </a:extLst>
          </p:cNvPr>
          <p:cNvSpPr txBox="1"/>
          <p:nvPr/>
        </p:nvSpPr>
        <p:spPr>
          <a:xfrm>
            <a:off x="269637" y="529923"/>
            <a:ext cx="4421630" cy="5980748"/>
          </a:xfrm>
          <a:prstGeom prst="roundRect">
            <a:avLst/>
          </a:prstGeom>
          <a:solidFill>
            <a:schemeClr val="accent1">
              <a:lumMod val="40000"/>
              <a:lumOff val="60000"/>
            </a:schemeClr>
          </a:solidFill>
          <a:ln w="28575" cap="rnd" cmpd="sng">
            <a:solidFill>
              <a:schemeClr val="tx1"/>
            </a:solidFill>
          </a:ln>
          <a:scene3d>
            <a:camera prst="orthographicFront"/>
            <a:lightRig rig="threePt" dir="t"/>
          </a:scene3d>
          <a:sp3d>
            <a:bevelT/>
            <a:bevelB/>
          </a:sp3d>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base"/>
            <a:r>
              <a:rPr lang="en-US" sz="1600" b="1" u="sng" dirty="0">
                <a:solidFill>
                  <a:srgbClr val="000000"/>
                </a:solidFill>
                <a:latin typeface="Century Gothic"/>
              </a:rPr>
              <a:t>R.E.</a:t>
            </a:r>
            <a:r>
              <a:rPr lang="en-US" sz="1600" dirty="0">
                <a:solidFill>
                  <a:srgbClr val="000000"/>
                </a:solidFill>
                <a:latin typeface="Century Gothic"/>
              </a:rPr>
              <a:t>​</a:t>
            </a:r>
          </a:p>
          <a:p>
            <a:pPr algn="ctr" fontAlgn="base"/>
            <a:endParaRPr lang="en-US" sz="2000" dirty="0">
              <a:solidFill>
                <a:srgbClr val="000000"/>
              </a:solidFill>
              <a:latin typeface="Century Gothic" panose="020B0502020202020204" pitchFamily="34" charset="0"/>
            </a:endParaRPr>
          </a:p>
          <a:p>
            <a:pPr algn="r" fontAlgn="base"/>
            <a:endParaRPr lang="en-US" sz="2000" dirty="0">
              <a:solidFill>
                <a:srgbClr val="000000"/>
              </a:solidFill>
              <a:latin typeface="Century Gothic" panose="020B0502020202020204" pitchFamily="34" charset="0"/>
            </a:endParaRPr>
          </a:p>
          <a:p>
            <a:pPr algn="ctr" fontAlgn="base"/>
            <a:r>
              <a:rPr lang="en-US" sz="2400" dirty="0">
                <a:solidFill>
                  <a:srgbClr val="000000"/>
                </a:solidFill>
                <a:latin typeface="Century Gothic" panose="020B0502020202020204" pitchFamily="34" charset="0"/>
              </a:rPr>
              <a:t>			</a:t>
            </a:r>
            <a:r>
              <a:rPr lang="en-US" sz="1400" dirty="0">
                <a:solidFill>
                  <a:srgbClr val="000000"/>
                </a:solidFill>
                <a:latin typeface="Century Gothic" panose="020B0502020202020204" pitchFamily="34" charset="0"/>
              </a:rPr>
              <a:t>Read this weeks Liturgy. </a:t>
            </a:r>
          </a:p>
          <a:p>
            <a:r>
              <a:rPr lang="en-US" sz="1400" dirty="0">
                <a:latin typeface="Century Gothic" panose="020B0502020202020204" pitchFamily="34" charset="0"/>
              </a:rPr>
              <a:t>			    </a:t>
            </a:r>
            <a:r>
              <a:rPr lang="en-GB" sz="1400" b="1" dirty="0"/>
              <a:t>Gospel: Mark 4:35-41</a:t>
            </a:r>
            <a:endParaRPr lang="en-US" sz="1400" dirty="0">
              <a:solidFill>
                <a:srgbClr val="000000"/>
              </a:solidFill>
              <a:latin typeface="Century Gothic" panose="020B0502020202020204" pitchFamily="34" charset="0"/>
            </a:endParaRPr>
          </a:p>
          <a:p>
            <a:pPr algn="ctr" fontAlgn="base"/>
            <a:endParaRPr lang="en-US" sz="1400" dirty="0">
              <a:solidFill>
                <a:srgbClr val="000000"/>
              </a:solidFill>
              <a:latin typeface="Century Gothic" panose="020B0502020202020204" pitchFamily="34" charset="0"/>
            </a:endParaRPr>
          </a:p>
          <a:p>
            <a:pPr algn="ctr" fontAlgn="base"/>
            <a:endParaRPr lang="en-US" sz="1400" dirty="0">
              <a:solidFill>
                <a:srgbClr val="000000"/>
              </a:solidFill>
              <a:latin typeface="Century Gothic" panose="020B0502020202020204" pitchFamily="34" charset="0"/>
            </a:endParaRPr>
          </a:p>
          <a:p>
            <a:r>
              <a:rPr lang="en-GB" sz="1400" dirty="0">
                <a:latin typeface="+mj-lt"/>
                <a:ea typeface="MS Mincho" panose="02020609040205080304" pitchFamily="49" charset="-128"/>
                <a:cs typeface="Times New Roman" panose="02020603050405020304" pitchFamily="18" charset="0"/>
              </a:rPr>
              <a:t>I</a:t>
            </a:r>
            <a:r>
              <a:rPr lang="en-GB" sz="1400" dirty="0">
                <a:effectLst/>
                <a:latin typeface="+mj-lt"/>
                <a:ea typeface="MS Mincho" panose="02020609040205080304" pitchFamily="49" charset="-128"/>
                <a:cs typeface="Times New Roman" panose="02020603050405020304" pitchFamily="18" charset="0"/>
              </a:rPr>
              <a:t>n this reading Jesus tells the disciples not to be afraid. They should know that God is always with them, especially in the difficult times</a:t>
            </a:r>
          </a:p>
          <a:p>
            <a:r>
              <a:rPr lang="en-GB" sz="1400" dirty="0">
                <a:latin typeface="+mj-lt"/>
                <a:ea typeface="MS Mincho" panose="02020609040205080304" pitchFamily="49" charset="-128"/>
                <a:cs typeface="Times New Roman" panose="02020603050405020304" pitchFamily="18" charset="0"/>
              </a:rPr>
              <a:t>This week out of school might feel hard for some of us, we might feel like we want to be back at school with our friends and in class learning together</a:t>
            </a:r>
            <a:r>
              <a:rPr lang="en-GB" sz="1400" dirty="0">
                <a:effectLst/>
                <a:latin typeface="+mj-lt"/>
                <a:ea typeface="MS Mincho" panose="02020609040205080304" pitchFamily="49" charset="-128"/>
                <a:cs typeface="Times New Roman" panose="02020603050405020304" pitchFamily="18" charset="0"/>
              </a:rPr>
              <a:t>.</a:t>
            </a:r>
          </a:p>
          <a:p>
            <a:endParaRPr lang="en-GB" sz="1400" b="1" dirty="0">
              <a:effectLst/>
              <a:latin typeface="+mj-lt"/>
              <a:ea typeface="MS Mincho" panose="02020609040205080304" pitchFamily="49" charset="-128"/>
              <a:cs typeface="Times New Roman" panose="02020603050405020304" pitchFamily="18" charset="0"/>
            </a:endParaRPr>
          </a:p>
          <a:p>
            <a:r>
              <a:rPr lang="en-GB" sz="1400" b="1" dirty="0">
                <a:effectLst/>
                <a:latin typeface="+mj-lt"/>
                <a:ea typeface="MS Mincho" panose="02020609040205080304" pitchFamily="49" charset="-128"/>
                <a:cs typeface="Times New Roman" panose="02020603050405020304" pitchFamily="18" charset="0"/>
              </a:rPr>
              <a:t>Know that we are keeping safe and we will be back at school very soon.</a:t>
            </a:r>
          </a:p>
          <a:p>
            <a:endParaRPr lang="en-GB" sz="1400" b="1" dirty="0">
              <a:latin typeface="+mj-lt"/>
              <a:ea typeface="MS Mincho" panose="02020609040205080304" pitchFamily="49" charset="-128"/>
              <a:cs typeface="Times New Roman" panose="02020603050405020304" pitchFamily="18" charset="0"/>
            </a:endParaRPr>
          </a:p>
          <a:p>
            <a:r>
              <a:rPr lang="en-GB" sz="1400" b="1" dirty="0">
                <a:latin typeface="+mj-lt"/>
                <a:ea typeface="MS Mincho" panose="02020609040205080304" pitchFamily="49" charset="-128"/>
                <a:cs typeface="Times New Roman" panose="02020603050405020304" pitchFamily="18" charset="0"/>
              </a:rPr>
              <a:t>Task 1:</a:t>
            </a:r>
          </a:p>
          <a:p>
            <a:r>
              <a:rPr lang="en-GB" sz="1400" b="1" dirty="0">
                <a:latin typeface="+mj-lt"/>
                <a:ea typeface="MS Mincho" panose="02020609040205080304" pitchFamily="49" charset="-128"/>
                <a:cs typeface="Times New Roman" panose="02020603050405020304" pitchFamily="18" charset="0"/>
              </a:rPr>
              <a:t>Draw a picture of a storm and put yourself in the picture, then draw a bubble around you and know that we are loved by God.</a:t>
            </a:r>
          </a:p>
          <a:p>
            <a:r>
              <a:rPr lang="en-GB" sz="1400" b="1" dirty="0">
                <a:effectLst/>
                <a:latin typeface="+mj-lt"/>
                <a:ea typeface="MS Mincho" panose="02020609040205080304" pitchFamily="49" charset="-128"/>
                <a:cs typeface="Times New Roman" panose="02020603050405020304" pitchFamily="18" charset="0"/>
              </a:rPr>
              <a:t>Share on teams. </a:t>
            </a:r>
            <a:endParaRPr lang="en-GB" sz="1400" dirty="0">
              <a:effectLst/>
              <a:latin typeface="+mj-lt"/>
              <a:ea typeface="MS Mincho" panose="02020609040205080304" pitchFamily="49" charset="-128"/>
              <a:cs typeface="Times New Roman" panose="02020603050405020304" pitchFamily="18" charset="0"/>
            </a:endParaRPr>
          </a:p>
          <a:p>
            <a:pPr algn="ctr"/>
            <a:endParaRPr lang="en-US" sz="1400" dirty="0">
              <a:latin typeface="Century Gothic" panose="020B0502020202020204" pitchFamily="34" charset="0"/>
              <a:cs typeface="Calibri"/>
            </a:endParaRPr>
          </a:p>
        </p:txBody>
      </p:sp>
      <p:pic>
        <p:nvPicPr>
          <p:cNvPr id="12" name="Picture 11">
            <a:extLst>
              <a:ext uri="{FF2B5EF4-FFF2-40B4-BE49-F238E27FC236}">
                <a16:creationId xmlns:a16="http://schemas.microsoft.com/office/drawing/2014/main" id="{4317866F-7084-46A3-BEF3-2C6B4B4762E2}"/>
              </a:ext>
            </a:extLst>
          </p:cNvPr>
          <p:cNvPicPr>
            <a:picLocks noChangeAspect="1"/>
          </p:cNvPicPr>
          <p:nvPr/>
        </p:nvPicPr>
        <p:blipFill>
          <a:blip r:embed="rId6"/>
          <a:stretch>
            <a:fillRect/>
          </a:stretch>
        </p:blipFill>
        <p:spPr>
          <a:xfrm>
            <a:off x="923573" y="1285723"/>
            <a:ext cx="816935" cy="1091279"/>
          </a:xfrm>
          <a:prstGeom prst="rect">
            <a:avLst/>
          </a:prstGeom>
        </p:spPr>
      </p:pic>
    </p:spTree>
    <p:extLst>
      <p:ext uri="{BB962C8B-B14F-4D97-AF65-F5344CB8AC3E}">
        <p14:creationId xmlns:p14="http://schemas.microsoft.com/office/powerpoint/2010/main" val="4096404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C7366-286E-4978-B555-E32EB3881D84}"/>
              </a:ext>
            </a:extLst>
          </p:cNvPr>
          <p:cNvSpPr>
            <a:spLocks noGrp="1"/>
          </p:cNvSpPr>
          <p:nvPr>
            <p:ph type="title"/>
          </p:nvPr>
        </p:nvSpPr>
        <p:spPr/>
        <p:txBody>
          <a:bodyPr/>
          <a:lstStyle/>
          <a:p>
            <a:r>
              <a:rPr lang="en-GB" dirty="0"/>
              <a:t>Social Studies</a:t>
            </a:r>
          </a:p>
        </p:txBody>
      </p:sp>
      <p:sp>
        <p:nvSpPr>
          <p:cNvPr id="3" name="Content Placeholder 2">
            <a:extLst>
              <a:ext uri="{FF2B5EF4-FFF2-40B4-BE49-F238E27FC236}">
                <a16:creationId xmlns:a16="http://schemas.microsoft.com/office/drawing/2014/main" id="{FBB27B22-803A-44D0-9A65-0CB524074621}"/>
              </a:ext>
            </a:extLst>
          </p:cNvPr>
          <p:cNvSpPr>
            <a:spLocks noGrp="1"/>
          </p:cNvSpPr>
          <p:nvPr>
            <p:ph idx="1"/>
          </p:nvPr>
        </p:nvSpPr>
        <p:spPr/>
        <p:txBody>
          <a:bodyPr/>
          <a:lstStyle/>
          <a:p>
            <a:r>
              <a:rPr lang="en-GB" dirty="0"/>
              <a:t>Life for Mary Queen of Scots was very different. </a:t>
            </a:r>
          </a:p>
          <a:p>
            <a:pPr marL="0" indent="0">
              <a:buNone/>
            </a:pPr>
            <a:endParaRPr lang="en-GB" dirty="0"/>
          </a:p>
          <a:p>
            <a:r>
              <a:rPr lang="en-GB" dirty="0"/>
              <a:t>Research what life was like for children in 1542 when she was born. Children who were not in the </a:t>
            </a:r>
            <a:r>
              <a:rPr lang="en-GB" dirty="0">
                <a:hlinkClick r:id="rId2"/>
              </a:rPr>
              <a:t>royal family</a:t>
            </a:r>
            <a:r>
              <a:rPr lang="en-GB" dirty="0"/>
              <a:t>! </a:t>
            </a:r>
          </a:p>
          <a:p>
            <a:pPr marL="0" indent="0">
              <a:buNone/>
            </a:pPr>
            <a:endParaRPr lang="en-GB" dirty="0"/>
          </a:p>
        </p:txBody>
      </p:sp>
    </p:spTree>
    <p:extLst>
      <p:ext uri="{BB962C8B-B14F-4D97-AF65-F5344CB8AC3E}">
        <p14:creationId xmlns:p14="http://schemas.microsoft.com/office/powerpoint/2010/main" val="3854646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AAEF8366-5F1F-4F82-98BE-845E9AA5FB91}"/>
              </a:ext>
            </a:extLst>
          </p:cNvPr>
          <p:cNvGraphicFramePr>
            <a:graphicFrameLocks noGrp="1"/>
          </p:cNvGraphicFramePr>
          <p:nvPr>
            <p:ph idx="1"/>
            <p:extLst>
              <p:ext uri="{D42A27DB-BD31-4B8C-83A1-F6EECF244321}">
                <p14:modId xmlns:p14="http://schemas.microsoft.com/office/powerpoint/2010/main" val="3034700538"/>
              </p:ext>
            </p:extLst>
          </p:nvPr>
        </p:nvGraphicFramePr>
        <p:xfrm>
          <a:off x="119270" y="160020"/>
          <a:ext cx="8812695" cy="6858000"/>
        </p:xfrm>
        <a:graphic>
          <a:graphicData uri="http://schemas.openxmlformats.org/drawingml/2006/table">
            <a:tbl>
              <a:tblPr firstRow="1" bandRow="1">
                <a:tableStyleId>{5C22544A-7EE6-4342-B048-85BDC9FD1C3A}</a:tableStyleId>
              </a:tblPr>
              <a:tblGrid>
                <a:gridCol w="2937565">
                  <a:extLst>
                    <a:ext uri="{9D8B030D-6E8A-4147-A177-3AD203B41FA5}">
                      <a16:colId xmlns:a16="http://schemas.microsoft.com/office/drawing/2014/main" val="2066782581"/>
                    </a:ext>
                  </a:extLst>
                </a:gridCol>
                <a:gridCol w="2937565">
                  <a:extLst>
                    <a:ext uri="{9D8B030D-6E8A-4147-A177-3AD203B41FA5}">
                      <a16:colId xmlns:a16="http://schemas.microsoft.com/office/drawing/2014/main" val="1357646178"/>
                    </a:ext>
                  </a:extLst>
                </a:gridCol>
                <a:gridCol w="2937565">
                  <a:extLst>
                    <a:ext uri="{9D8B030D-6E8A-4147-A177-3AD203B41FA5}">
                      <a16:colId xmlns:a16="http://schemas.microsoft.com/office/drawing/2014/main" val="2977285488"/>
                    </a:ext>
                  </a:extLst>
                </a:gridCol>
              </a:tblGrid>
              <a:tr h="370840">
                <a:tc>
                  <a:txBody>
                    <a:bodyPr/>
                    <a:lstStyle/>
                    <a:p>
                      <a:pPr algn="ctr"/>
                      <a:r>
                        <a:rPr lang="en-GB" sz="2100" b="0" dirty="0"/>
                        <a:t>Mary Queen of Scots time</a:t>
                      </a:r>
                    </a:p>
                  </a:txBody>
                  <a:tcPr>
                    <a:solidFill>
                      <a:schemeClr val="accent3">
                        <a:lumMod val="40000"/>
                        <a:lumOff val="60000"/>
                      </a:schemeClr>
                    </a:solidFill>
                  </a:tcPr>
                </a:tc>
                <a:tc>
                  <a:txBody>
                    <a:bodyPr/>
                    <a:lstStyle/>
                    <a:p>
                      <a:pPr algn="ctr"/>
                      <a:r>
                        <a:rPr lang="en-GB" sz="2100" b="0" dirty="0"/>
                        <a:t>Living at home</a:t>
                      </a:r>
                    </a:p>
                  </a:txBody>
                  <a:tcPr>
                    <a:solidFill>
                      <a:schemeClr val="accent3">
                        <a:lumMod val="40000"/>
                        <a:lumOff val="60000"/>
                      </a:schemeClr>
                    </a:solidFill>
                  </a:tcPr>
                </a:tc>
                <a:tc>
                  <a:txBody>
                    <a:bodyPr/>
                    <a:lstStyle/>
                    <a:p>
                      <a:pPr algn="ctr"/>
                      <a:r>
                        <a:rPr lang="en-GB" sz="2100" b="0" dirty="0"/>
                        <a:t>Today</a:t>
                      </a:r>
                    </a:p>
                  </a:txBody>
                  <a:tcPr>
                    <a:solidFill>
                      <a:schemeClr val="accent3">
                        <a:lumMod val="40000"/>
                        <a:lumOff val="60000"/>
                      </a:schemeClr>
                    </a:solidFill>
                  </a:tcPr>
                </a:tc>
                <a:extLst>
                  <a:ext uri="{0D108BD9-81ED-4DB2-BD59-A6C34878D82A}">
                    <a16:rowId xmlns:a16="http://schemas.microsoft.com/office/drawing/2014/main" val="2261702170"/>
                  </a:ext>
                </a:extLst>
              </a:tr>
              <a:tr h="370840">
                <a:tc>
                  <a:txBody>
                    <a:bodyPr/>
                    <a:lstStyle/>
                    <a:p>
                      <a:endParaRPr lang="en-GB" dirty="0"/>
                    </a:p>
                  </a:txBody>
                  <a:tcPr>
                    <a:solidFill>
                      <a:schemeClr val="accent3">
                        <a:lumMod val="40000"/>
                        <a:lumOff val="60000"/>
                      </a:schemeClr>
                    </a:solidFill>
                  </a:tcPr>
                </a:tc>
                <a:tc>
                  <a:txBody>
                    <a:bodyPr/>
                    <a:lstStyle/>
                    <a:p>
                      <a:pPr algn="ctr"/>
                      <a:endParaRPr lang="en-GB" dirty="0"/>
                    </a:p>
                    <a:p>
                      <a:pPr algn="ctr"/>
                      <a:r>
                        <a:rPr lang="en-GB" dirty="0"/>
                        <a:t>Cooking</a:t>
                      </a:r>
                    </a:p>
                    <a:p>
                      <a:pPr algn="ctr"/>
                      <a:endParaRPr lang="en-GB" dirty="0"/>
                    </a:p>
                  </a:txBody>
                  <a:tcPr>
                    <a:solidFill>
                      <a:schemeClr val="accent3">
                        <a:lumMod val="40000"/>
                        <a:lumOff val="60000"/>
                      </a:schemeClr>
                    </a:solidFill>
                  </a:tcPr>
                </a:tc>
                <a:tc>
                  <a:txBody>
                    <a:bodyPr/>
                    <a:lstStyle/>
                    <a:p>
                      <a:endParaRPr lang="en-GB"/>
                    </a:p>
                  </a:txBody>
                  <a:tcPr>
                    <a:solidFill>
                      <a:schemeClr val="accent3">
                        <a:lumMod val="40000"/>
                        <a:lumOff val="60000"/>
                      </a:schemeClr>
                    </a:solidFill>
                  </a:tcPr>
                </a:tc>
                <a:extLst>
                  <a:ext uri="{0D108BD9-81ED-4DB2-BD59-A6C34878D82A}">
                    <a16:rowId xmlns:a16="http://schemas.microsoft.com/office/drawing/2014/main" val="1301912053"/>
                  </a:ext>
                </a:extLst>
              </a:tr>
              <a:tr h="370840">
                <a:tc>
                  <a:txBody>
                    <a:bodyPr/>
                    <a:lstStyle/>
                    <a:p>
                      <a:endParaRPr lang="en-GB"/>
                    </a:p>
                  </a:txBody>
                  <a:tcPr>
                    <a:solidFill>
                      <a:schemeClr val="accent3">
                        <a:lumMod val="40000"/>
                        <a:lumOff val="60000"/>
                      </a:schemeClr>
                    </a:solidFill>
                  </a:tcPr>
                </a:tc>
                <a:tc>
                  <a:txBody>
                    <a:bodyPr/>
                    <a:lstStyle/>
                    <a:p>
                      <a:pPr algn="ctr"/>
                      <a:endParaRPr lang="en-GB" dirty="0"/>
                    </a:p>
                    <a:p>
                      <a:pPr algn="ctr"/>
                      <a:r>
                        <a:rPr lang="en-GB" dirty="0"/>
                        <a:t>Seating</a:t>
                      </a:r>
                    </a:p>
                    <a:p>
                      <a:pPr algn="ctr"/>
                      <a:endParaRPr lang="en-GB" dirty="0"/>
                    </a:p>
                  </a:txBody>
                  <a:tcPr>
                    <a:solidFill>
                      <a:schemeClr val="accent3">
                        <a:lumMod val="40000"/>
                        <a:lumOff val="60000"/>
                      </a:schemeClr>
                    </a:solidFill>
                  </a:tcPr>
                </a:tc>
                <a:tc>
                  <a:txBody>
                    <a:bodyPr/>
                    <a:lstStyle/>
                    <a:p>
                      <a:endParaRPr lang="en-GB"/>
                    </a:p>
                  </a:txBody>
                  <a:tcPr>
                    <a:solidFill>
                      <a:schemeClr val="accent3">
                        <a:lumMod val="40000"/>
                        <a:lumOff val="60000"/>
                      </a:schemeClr>
                    </a:solidFill>
                  </a:tcPr>
                </a:tc>
                <a:extLst>
                  <a:ext uri="{0D108BD9-81ED-4DB2-BD59-A6C34878D82A}">
                    <a16:rowId xmlns:a16="http://schemas.microsoft.com/office/drawing/2014/main" val="2445825880"/>
                  </a:ext>
                </a:extLst>
              </a:tr>
              <a:tr h="370840">
                <a:tc>
                  <a:txBody>
                    <a:bodyPr/>
                    <a:lstStyle/>
                    <a:p>
                      <a:endParaRPr lang="en-GB"/>
                    </a:p>
                  </a:txBody>
                  <a:tcPr>
                    <a:solidFill>
                      <a:schemeClr val="accent3">
                        <a:lumMod val="40000"/>
                        <a:lumOff val="60000"/>
                      </a:schemeClr>
                    </a:solidFill>
                  </a:tcPr>
                </a:tc>
                <a:tc>
                  <a:txBody>
                    <a:bodyPr/>
                    <a:lstStyle/>
                    <a:p>
                      <a:pPr algn="ctr"/>
                      <a:endParaRPr lang="en-GB" dirty="0"/>
                    </a:p>
                    <a:p>
                      <a:pPr algn="ctr"/>
                      <a:r>
                        <a:rPr lang="en-GB" dirty="0"/>
                        <a:t>Family activities</a:t>
                      </a:r>
                    </a:p>
                    <a:p>
                      <a:pPr algn="ctr"/>
                      <a:endParaRPr lang="en-GB" dirty="0"/>
                    </a:p>
                  </a:txBody>
                  <a:tcPr>
                    <a:solidFill>
                      <a:schemeClr val="accent3">
                        <a:lumMod val="40000"/>
                        <a:lumOff val="60000"/>
                      </a:schemeClr>
                    </a:solidFill>
                  </a:tcPr>
                </a:tc>
                <a:tc>
                  <a:txBody>
                    <a:bodyPr/>
                    <a:lstStyle/>
                    <a:p>
                      <a:endParaRPr lang="en-GB"/>
                    </a:p>
                  </a:txBody>
                  <a:tcPr>
                    <a:solidFill>
                      <a:schemeClr val="accent3">
                        <a:lumMod val="40000"/>
                        <a:lumOff val="60000"/>
                      </a:schemeClr>
                    </a:solidFill>
                  </a:tcPr>
                </a:tc>
                <a:extLst>
                  <a:ext uri="{0D108BD9-81ED-4DB2-BD59-A6C34878D82A}">
                    <a16:rowId xmlns:a16="http://schemas.microsoft.com/office/drawing/2014/main" val="906478880"/>
                  </a:ext>
                </a:extLst>
              </a:tr>
              <a:tr h="370840">
                <a:tc>
                  <a:txBody>
                    <a:bodyPr/>
                    <a:lstStyle/>
                    <a:p>
                      <a:endParaRPr lang="en-GB"/>
                    </a:p>
                  </a:txBody>
                  <a:tcPr>
                    <a:solidFill>
                      <a:schemeClr val="accent3">
                        <a:lumMod val="40000"/>
                        <a:lumOff val="60000"/>
                      </a:schemeClr>
                    </a:solidFill>
                  </a:tcPr>
                </a:tc>
                <a:tc>
                  <a:txBody>
                    <a:bodyPr/>
                    <a:lstStyle/>
                    <a:p>
                      <a:pPr algn="ctr"/>
                      <a:endParaRPr lang="en-GB" dirty="0"/>
                    </a:p>
                    <a:p>
                      <a:pPr algn="ctr"/>
                      <a:r>
                        <a:rPr lang="en-GB" dirty="0"/>
                        <a:t>Storing food</a:t>
                      </a:r>
                    </a:p>
                    <a:p>
                      <a:pPr algn="ctr"/>
                      <a:endParaRPr lang="en-GB" dirty="0"/>
                    </a:p>
                  </a:txBody>
                  <a:tcPr>
                    <a:solidFill>
                      <a:schemeClr val="accent3">
                        <a:lumMod val="40000"/>
                        <a:lumOff val="60000"/>
                      </a:schemeClr>
                    </a:solidFill>
                  </a:tcPr>
                </a:tc>
                <a:tc>
                  <a:txBody>
                    <a:bodyPr/>
                    <a:lstStyle/>
                    <a:p>
                      <a:endParaRPr lang="en-GB" dirty="0"/>
                    </a:p>
                  </a:txBody>
                  <a:tcPr>
                    <a:solidFill>
                      <a:schemeClr val="accent3">
                        <a:lumMod val="40000"/>
                        <a:lumOff val="60000"/>
                      </a:schemeClr>
                    </a:solidFill>
                  </a:tcPr>
                </a:tc>
                <a:extLst>
                  <a:ext uri="{0D108BD9-81ED-4DB2-BD59-A6C34878D82A}">
                    <a16:rowId xmlns:a16="http://schemas.microsoft.com/office/drawing/2014/main" val="921811161"/>
                  </a:ext>
                </a:extLst>
              </a:tr>
              <a:tr h="370840">
                <a:tc>
                  <a:txBody>
                    <a:bodyPr/>
                    <a:lstStyle/>
                    <a:p>
                      <a:endParaRPr lang="en-GB"/>
                    </a:p>
                  </a:txBody>
                  <a:tcPr>
                    <a:solidFill>
                      <a:schemeClr val="accent3">
                        <a:lumMod val="40000"/>
                        <a:lumOff val="60000"/>
                      </a:schemeClr>
                    </a:solidFill>
                  </a:tcPr>
                </a:tc>
                <a:tc>
                  <a:txBody>
                    <a:bodyPr/>
                    <a:lstStyle/>
                    <a:p>
                      <a:pPr algn="ctr"/>
                      <a:endParaRPr lang="en-GB" dirty="0"/>
                    </a:p>
                    <a:p>
                      <a:pPr algn="ctr"/>
                      <a:r>
                        <a:rPr lang="en-GB" dirty="0"/>
                        <a:t>Sleeping</a:t>
                      </a:r>
                    </a:p>
                    <a:p>
                      <a:pPr algn="ctr"/>
                      <a:endParaRPr lang="en-GB" dirty="0"/>
                    </a:p>
                  </a:txBody>
                  <a:tcPr>
                    <a:solidFill>
                      <a:schemeClr val="accent3">
                        <a:lumMod val="40000"/>
                        <a:lumOff val="60000"/>
                      </a:schemeClr>
                    </a:solidFill>
                  </a:tcPr>
                </a:tc>
                <a:tc>
                  <a:txBody>
                    <a:bodyPr/>
                    <a:lstStyle/>
                    <a:p>
                      <a:endParaRPr lang="en-GB"/>
                    </a:p>
                  </a:txBody>
                  <a:tcPr>
                    <a:solidFill>
                      <a:schemeClr val="accent3">
                        <a:lumMod val="40000"/>
                        <a:lumOff val="60000"/>
                      </a:schemeClr>
                    </a:solidFill>
                  </a:tcPr>
                </a:tc>
                <a:extLst>
                  <a:ext uri="{0D108BD9-81ED-4DB2-BD59-A6C34878D82A}">
                    <a16:rowId xmlns:a16="http://schemas.microsoft.com/office/drawing/2014/main" val="196846455"/>
                  </a:ext>
                </a:extLst>
              </a:tr>
              <a:tr h="370840">
                <a:tc>
                  <a:txBody>
                    <a:bodyPr/>
                    <a:lstStyle/>
                    <a:p>
                      <a:endParaRPr lang="en-GB" dirty="0"/>
                    </a:p>
                  </a:txBody>
                  <a:tcPr>
                    <a:solidFill>
                      <a:schemeClr val="accent3">
                        <a:lumMod val="40000"/>
                        <a:lumOff val="60000"/>
                      </a:schemeClr>
                    </a:solidFill>
                  </a:tcPr>
                </a:tc>
                <a:tc>
                  <a:txBody>
                    <a:bodyPr/>
                    <a:lstStyle/>
                    <a:p>
                      <a:pPr algn="ctr"/>
                      <a:endParaRPr lang="en-GB" dirty="0"/>
                    </a:p>
                    <a:p>
                      <a:pPr algn="ctr"/>
                      <a:r>
                        <a:rPr lang="en-GB" dirty="0"/>
                        <a:t>Living together</a:t>
                      </a:r>
                    </a:p>
                    <a:p>
                      <a:pPr algn="ctr"/>
                      <a:endParaRPr lang="en-GB" dirty="0"/>
                    </a:p>
                  </a:txBody>
                  <a:tcPr>
                    <a:solidFill>
                      <a:schemeClr val="accent3">
                        <a:lumMod val="40000"/>
                        <a:lumOff val="60000"/>
                      </a:schemeClr>
                    </a:solidFill>
                  </a:tcPr>
                </a:tc>
                <a:tc>
                  <a:txBody>
                    <a:bodyPr/>
                    <a:lstStyle/>
                    <a:p>
                      <a:endParaRPr lang="en-GB"/>
                    </a:p>
                  </a:txBody>
                  <a:tcPr>
                    <a:solidFill>
                      <a:schemeClr val="accent3">
                        <a:lumMod val="40000"/>
                        <a:lumOff val="60000"/>
                      </a:schemeClr>
                    </a:solidFill>
                  </a:tcPr>
                </a:tc>
                <a:extLst>
                  <a:ext uri="{0D108BD9-81ED-4DB2-BD59-A6C34878D82A}">
                    <a16:rowId xmlns:a16="http://schemas.microsoft.com/office/drawing/2014/main" val="2778689308"/>
                  </a:ext>
                </a:extLst>
              </a:tr>
              <a:tr h="370840">
                <a:tc>
                  <a:txBody>
                    <a:bodyPr/>
                    <a:lstStyle/>
                    <a:p>
                      <a:endParaRPr lang="en-GB" dirty="0"/>
                    </a:p>
                  </a:txBody>
                  <a:tcPr>
                    <a:solidFill>
                      <a:schemeClr val="accent3">
                        <a:lumMod val="40000"/>
                        <a:lumOff val="60000"/>
                      </a:schemeClr>
                    </a:solidFill>
                  </a:tcPr>
                </a:tc>
                <a:tc>
                  <a:txBody>
                    <a:bodyPr/>
                    <a:lstStyle/>
                    <a:p>
                      <a:pPr algn="ctr"/>
                      <a:endParaRPr lang="en-GB" dirty="0"/>
                    </a:p>
                    <a:p>
                      <a:pPr algn="ctr"/>
                      <a:r>
                        <a:rPr lang="en-GB" dirty="0"/>
                        <a:t>Looking our best</a:t>
                      </a:r>
                    </a:p>
                  </a:txBody>
                  <a:tcPr>
                    <a:solidFill>
                      <a:schemeClr val="accent3">
                        <a:lumMod val="40000"/>
                        <a:lumOff val="60000"/>
                      </a:schemeClr>
                    </a:solidFill>
                  </a:tcPr>
                </a:tc>
                <a:tc>
                  <a:txBody>
                    <a:bodyPr/>
                    <a:lstStyle/>
                    <a:p>
                      <a:endParaRPr lang="en-GB" dirty="0"/>
                    </a:p>
                  </a:txBody>
                  <a:tcPr>
                    <a:solidFill>
                      <a:schemeClr val="accent3">
                        <a:lumMod val="40000"/>
                        <a:lumOff val="60000"/>
                      </a:schemeClr>
                    </a:solidFill>
                  </a:tcPr>
                </a:tc>
                <a:extLst>
                  <a:ext uri="{0D108BD9-81ED-4DB2-BD59-A6C34878D82A}">
                    <a16:rowId xmlns:a16="http://schemas.microsoft.com/office/drawing/2014/main" val="2663518711"/>
                  </a:ext>
                </a:extLst>
              </a:tr>
            </a:tbl>
          </a:graphicData>
        </a:graphic>
      </p:graphicFrame>
    </p:spTree>
    <p:extLst>
      <p:ext uri="{BB962C8B-B14F-4D97-AF65-F5344CB8AC3E}">
        <p14:creationId xmlns:p14="http://schemas.microsoft.com/office/powerpoint/2010/main" val="3877142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2" descr="Image result for bfg"/>
          <p:cNvSpPr>
            <a:spLocks noChangeAspect="1" noChangeArrowheads="1"/>
          </p:cNvSpPr>
          <p:nvPr/>
        </p:nvSpPr>
        <p:spPr bwMode="auto">
          <a:xfrm>
            <a:off x="169317" y="-11875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 name="TextBox 38">
            <a:extLst>
              <a:ext uri="{FF2B5EF4-FFF2-40B4-BE49-F238E27FC236}">
                <a16:creationId xmlns:a16="http://schemas.microsoft.com/office/drawing/2014/main" id="{F65BFFB9-AA3D-4D8D-A476-206D182E3C2E}"/>
              </a:ext>
            </a:extLst>
          </p:cNvPr>
          <p:cNvSpPr txBox="1"/>
          <p:nvPr/>
        </p:nvSpPr>
        <p:spPr>
          <a:xfrm>
            <a:off x="208170" y="166946"/>
            <a:ext cx="5066196" cy="4733211"/>
          </a:xfrm>
          <a:prstGeom prst="roundRect">
            <a:avLst>
              <a:gd name="adj" fmla="val 16667"/>
            </a:avLst>
          </a:prstGeom>
          <a:solidFill>
            <a:schemeClr val="accent3">
              <a:lumMod val="60000"/>
              <a:lumOff val="40000"/>
            </a:schemeClr>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2000" b="1" u="sng" dirty="0">
                <a:latin typeface="Century Gothic" panose="020B0502020202020204" pitchFamily="34" charset="0"/>
                <a:cs typeface="Arial"/>
              </a:rPr>
              <a:t>STEM</a:t>
            </a:r>
          </a:p>
          <a:p>
            <a:r>
              <a:rPr lang="en-US" sz="1200" dirty="0">
                <a:latin typeface="Century Gothic" panose="020B0502020202020204" pitchFamily="34" charset="0"/>
                <a:cs typeface="Arial"/>
              </a:rPr>
              <a:t>Castles-  </a:t>
            </a: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r>
              <a:rPr lang="en-US" sz="1200" dirty="0">
                <a:latin typeface="Century Gothic" panose="020B0502020202020204" pitchFamily="34" charset="0"/>
                <a:cs typeface="Arial"/>
                <a:hlinkClick r:id="rId3"/>
              </a:rPr>
              <a:t>Research castles </a:t>
            </a:r>
            <a:r>
              <a:rPr lang="en-US" sz="1200" dirty="0">
                <a:latin typeface="Century Gothic" panose="020B0502020202020204" pitchFamily="34" charset="0"/>
                <a:cs typeface="Arial"/>
              </a:rPr>
              <a:t>and try to make on using recycling you have at home. </a:t>
            </a: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latin typeface="Century Gothic" panose="020B0502020202020204" pitchFamily="34" charset="0"/>
              <a:cs typeface="Arial"/>
            </a:endParaRPr>
          </a:p>
          <a:p>
            <a:endParaRPr lang="en-US" sz="1200" dirty="0"/>
          </a:p>
        </p:txBody>
      </p:sp>
      <p:sp>
        <p:nvSpPr>
          <p:cNvPr id="23" name="TextBox 22">
            <a:extLst>
              <a:ext uri="{FF2B5EF4-FFF2-40B4-BE49-F238E27FC236}">
                <a16:creationId xmlns:a16="http://schemas.microsoft.com/office/drawing/2014/main" id="{CF2711DA-891E-4A69-972C-D16E46FFE7CA}"/>
              </a:ext>
            </a:extLst>
          </p:cNvPr>
          <p:cNvSpPr txBox="1"/>
          <p:nvPr/>
        </p:nvSpPr>
        <p:spPr>
          <a:xfrm>
            <a:off x="5540313" y="628565"/>
            <a:ext cx="3358690" cy="3476685"/>
          </a:xfrm>
          <a:prstGeom prst="roundRect">
            <a:avLst/>
          </a:prstGeom>
          <a:solidFill>
            <a:srgbClr val="33CCFF"/>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2000" b="1" u="sng" dirty="0">
                <a:latin typeface="Century Gothic" panose="020B0502020202020204" pitchFamily="34" charset="0"/>
                <a:cs typeface="Arial"/>
              </a:rPr>
              <a:t>Drama</a:t>
            </a:r>
          </a:p>
          <a:p>
            <a:pPr algn="ctr"/>
            <a:r>
              <a:rPr lang="en-US" sz="1200" dirty="0">
                <a:latin typeface="Century Gothic" panose="020B0502020202020204" pitchFamily="34" charset="0"/>
                <a:cs typeface="Arial"/>
              </a:rPr>
              <a:t>Hot Seat</a:t>
            </a:r>
          </a:p>
          <a:p>
            <a:pPr marL="171450" indent="-171450" algn="ctr">
              <a:buFont typeface="Arial" panose="020B0604020202020204" pitchFamily="34" charset="0"/>
              <a:buChar char="•"/>
            </a:pPr>
            <a:r>
              <a:rPr lang="en-GB" sz="1200" dirty="0">
                <a:latin typeface="Century Gothic" panose="020B0502020202020204" pitchFamily="34" charset="0"/>
                <a:cs typeface="Arial"/>
              </a:rPr>
              <a:t>Imagine you could speak to Mary Queen of Scots.</a:t>
            </a:r>
          </a:p>
          <a:p>
            <a:pPr marL="171450" indent="-171450" algn="ctr">
              <a:buFont typeface="Arial" panose="020B0604020202020204" pitchFamily="34" charset="0"/>
              <a:buChar char="•"/>
            </a:pPr>
            <a:r>
              <a:rPr lang="en-GB" sz="1200" dirty="0">
                <a:latin typeface="Century Gothic" panose="020B0502020202020204" pitchFamily="34" charset="0"/>
                <a:cs typeface="Arial"/>
              </a:rPr>
              <a:t>Think of 5 questions you would ask them.</a:t>
            </a:r>
          </a:p>
          <a:p>
            <a:pPr marL="171450" indent="-171450" algn="ctr">
              <a:buFont typeface="Arial" panose="020B0604020202020204" pitchFamily="34" charset="0"/>
              <a:buChar char="•"/>
            </a:pPr>
            <a:endParaRPr lang="en-GB" sz="1200" dirty="0">
              <a:latin typeface="Century Gothic" panose="020B0502020202020204" pitchFamily="34" charset="0"/>
              <a:cs typeface="Arial"/>
            </a:endParaRPr>
          </a:p>
          <a:p>
            <a:pPr marL="171450" indent="-171450" algn="ctr">
              <a:buFont typeface="Arial" panose="020B0604020202020204" pitchFamily="34" charset="0"/>
              <a:buChar char="•"/>
            </a:pPr>
            <a:endParaRPr lang="en-GB" sz="1200" dirty="0">
              <a:latin typeface="Century Gothic" panose="020B0502020202020204" pitchFamily="34" charset="0"/>
              <a:cs typeface="Arial"/>
            </a:endParaRPr>
          </a:p>
          <a:p>
            <a:pPr marL="171450" indent="-171450" algn="ctr">
              <a:buFont typeface="Arial" panose="020B0604020202020204" pitchFamily="34" charset="0"/>
              <a:buChar char="•"/>
            </a:pPr>
            <a:endParaRPr lang="en-GB" sz="1200" dirty="0">
              <a:latin typeface="Century Gothic" panose="020B0502020202020204" pitchFamily="34" charset="0"/>
              <a:cs typeface="Arial"/>
            </a:endParaRPr>
          </a:p>
          <a:p>
            <a:pPr marL="171450" indent="-171450" algn="ctr">
              <a:buFont typeface="Arial" panose="020B0604020202020204" pitchFamily="34" charset="0"/>
              <a:buChar char="•"/>
            </a:pPr>
            <a:endParaRPr lang="en-GB" sz="1200" dirty="0">
              <a:latin typeface="Century Gothic" panose="020B0502020202020204" pitchFamily="34" charset="0"/>
              <a:cs typeface="Arial"/>
            </a:endParaRPr>
          </a:p>
          <a:p>
            <a:pPr algn="ctr"/>
            <a:endParaRPr lang="en-GB" sz="1200" dirty="0">
              <a:latin typeface="Century Gothic" panose="020B0502020202020204" pitchFamily="34" charset="0"/>
              <a:cs typeface="Arial"/>
            </a:endParaRPr>
          </a:p>
          <a:p>
            <a:pPr algn="ctr"/>
            <a:endParaRPr lang="en-GB" sz="1200" dirty="0">
              <a:latin typeface="Century Gothic" panose="020B0502020202020204" pitchFamily="34" charset="0"/>
              <a:cs typeface="Arial"/>
            </a:endParaRPr>
          </a:p>
          <a:p>
            <a:pPr algn="ctr"/>
            <a:r>
              <a:rPr lang="en-GB" sz="1200" dirty="0">
                <a:latin typeface="Century Gothic" panose="020B0502020202020204" pitchFamily="34" charset="0"/>
                <a:cs typeface="Arial"/>
              </a:rPr>
              <a:t>If you can, get someone else in your house to ask you the questions and make a short video of your answers.</a:t>
            </a:r>
          </a:p>
          <a:p>
            <a:pPr algn="ctr"/>
            <a:r>
              <a:rPr lang="en-GB" sz="1200" dirty="0">
                <a:latin typeface="Century Gothic" panose="020B0502020202020204" pitchFamily="34" charset="0"/>
                <a:cs typeface="Arial"/>
              </a:rPr>
              <a:t>Post your video on Teams.</a:t>
            </a:r>
          </a:p>
        </p:txBody>
      </p:sp>
      <p:sp>
        <p:nvSpPr>
          <p:cNvPr id="25" name="TextBox 24">
            <a:extLst>
              <a:ext uri="{FF2B5EF4-FFF2-40B4-BE49-F238E27FC236}">
                <a16:creationId xmlns:a16="http://schemas.microsoft.com/office/drawing/2014/main" id="{3776148D-91D8-4C21-993A-93BECB6C3BE7}"/>
              </a:ext>
            </a:extLst>
          </p:cNvPr>
          <p:cNvSpPr txBox="1"/>
          <p:nvPr/>
        </p:nvSpPr>
        <p:spPr>
          <a:xfrm>
            <a:off x="308530" y="5134195"/>
            <a:ext cx="8802339" cy="1600438"/>
          </a:xfrm>
          <a:prstGeom prst="roundRect">
            <a:avLst/>
          </a:prstGeom>
          <a:solidFill>
            <a:srgbClr val="FFC000"/>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2000" b="1" u="sng" dirty="0">
                <a:latin typeface="Century Gothic" panose="020B0502020202020204" pitchFamily="34" charset="0"/>
                <a:cs typeface="Arial"/>
              </a:rPr>
              <a:t>Modern Languages</a:t>
            </a:r>
          </a:p>
          <a:p>
            <a:pPr algn="ctr"/>
            <a:endParaRPr lang="en-US" sz="2000" b="1" u="sng" dirty="0">
              <a:latin typeface="Century Gothic" panose="020B0502020202020204" pitchFamily="34" charset="0"/>
              <a:cs typeface="Arial"/>
            </a:endParaRPr>
          </a:p>
          <a:p>
            <a:pPr algn="ctr"/>
            <a:endParaRPr lang="en-US" sz="1200" dirty="0">
              <a:latin typeface="Century Gothic" panose="020B0502020202020204" pitchFamily="34" charset="0"/>
              <a:cs typeface="Arial"/>
            </a:endParaRPr>
          </a:p>
          <a:p>
            <a:pPr marL="171450" indent="-171450">
              <a:buFont typeface="Arial" panose="020B0604020202020204" pitchFamily="34" charset="0"/>
              <a:buChar char="•"/>
            </a:pPr>
            <a:r>
              <a:rPr lang="en-US" sz="1200" dirty="0">
                <a:latin typeface="Century Gothic" panose="020B0502020202020204" pitchFamily="34" charset="0"/>
                <a:cs typeface="Arial"/>
              </a:rPr>
              <a:t>Make a Poster in Spanish about all the different words you know in Spanish.</a:t>
            </a:r>
          </a:p>
          <a:p>
            <a:pPr marL="171450" indent="-171450">
              <a:buFont typeface="Arial" panose="020B0604020202020204" pitchFamily="34" charset="0"/>
              <a:buChar char="•"/>
            </a:pPr>
            <a:endParaRPr lang="en-US" sz="1200" dirty="0">
              <a:latin typeface="Century Gothic" panose="020B0502020202020204" pitchFamily="34" charset="0"/>
              <a:cs typeface="Arial"/>
            </a:endParaRPr>
          </a:p>
          <a:p>
            <a:pPr marL="171450" indent="-171450">
              <a:buFont typeface="Arial" panose="020B0604020202020204" pitchFamily="34" charset="0"/>
              <a:buChar char="•"/>
            </a:pPr>
            <a:r>
              <a:rPr lang="en-US" sz="1200" dirty="0">
                <a:latin typeface="Century Gothic" panose="020B0502020202020204" pitchFamily="34" charset="0"/>
                <a:cs typeface="Arial"/>
              </a:rPr>
              <a:t>Check out </a:t>
            </a:r>
            <a:r>
              <a:rPr lang="en-US" sz="1200" dirty="0">
                <a:latin typeface="Century Gothic" panose="020B0502020202020204" pitchFamily="34" charset="0"/>
                <a:cs typeface="Arial"/>
                <a:hlinkClick r:id="rId4"/>
              </a:rPr>
              <a:t>https://www.spanish-games.net/</a:t>
            </a:r>
            <a:r>
              <a:rPr lang="en-US" sz="1200" dirty="0">
                <a:latin typeface="Century Gothic" panose="020B0502020202020204" pitchFamily="34" charset="0"/>
                <a:cs typeface="Arial"/>
              </a:rPr>
              <a:t> for more fun!</a:t>
            </a:r>
            <a:endParaRPr lang="en-US" sz="1400" dirty="0">
              <a:solidFill>
                <a:srgbClr val="000000"/>
              </a:solidFill>
              <a:latin typeface="Century Gothic" panose="020B0502020202020204" pitchFamily="34" charset="0"/>
            </a:endParaRPr>
          </a:p>
        </p:txBody>
      </p:sp>
      <p:sp>
        <p:nvSpPr>
          <p:cNvPr id="2" name="AutoShape 6" descr="musical note | emojidex - custom emoji service and apps">
            <a:extLst>
              <a:ext uri="{FF2B5EF4-FFF2-40B4-BE49-F238E27FC236}">
                <a16:creationId xmlns:a16="http://schemas.microsoft.com/office/drawing/2014/main" id="{5DD27680-31C3-4203-847B-418DBF179C9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27B43336-0E06-42B8-98A5-3FF96F224EFB}"/>
              </a:ext>
            </a:extLst>
          </p:cNvPr>
          <p:cNvPicPr>
            <a:picLocks noChangeAspect="1"/>
          </p:cNvPicPr>
          <p:nvPr/>
        </p:nvPicPr>
        <p:blipFill rotWithShape="1">
          <a:blip r:embed="rId5"/>
          <a:srcRect r="54029"/>
          <a:stretch/>
        </p:blipFill>
        <p:spPr>
          <a:xfrm>
            <a:off x="6757562" y="2164912"/>
            <a:ext cx="924192" cy="944325"/>
          </a:xfrm>
          <a:prstGeom prst="rect">
            <a:avLst/>
          </a:prstGeom>
        </p:spPr>
      </p:pic>
      <p:pic>
        <p:nvPicPr>
          <p:cNvPr id="4098" name="Picture 2" descr="Me and my moat: living inside a ring of water | Financial Times">
            <a:extLst>
              <a:ext uri="{FF2B5EF4-FFF2-40B4-BE49-F238E27FC236}">
                <a16:creationId xmlns:a16="http://schemas.microsoft.com/office/drawing/2014/main" id="{EFFB21E8-0621-4F38-BD81-D4341DF234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117" y="1747162"/>
            <a:ext cx="4320000" cy="272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721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84E41CF5B3EE643A559045FB22AC7CA" ma:contentTypeVersion="6" ma:contentTypeDescription="Create a new document." ma:contentTypeScope="" ma:versionID="54dd5e8bbbdd375861a3b8a3b3527746">
  <xsd:schema xmlns:xsd="http://www.w3.org/2001/XMLSchema" xmlns:xs="http://www.w3.org/2001/XMLSchema" xmlns:p="http://schemas.microsoft.com/office/2006/metadata/properties" xmlns:ns2="440c8aaf-3086-4f0d-aee5-bc24bd6f85e6" xmlns:ns3="018f376d-246b-4ea5-97c7-d2cb3e71216a" targetNamespace="http://schemas.microsoft.com/office/2006/metadata/properties" ma:root="true" ma:fieldsID="a01ef61fb4db5a525731aefe1455e5db" ns2:_="" ns3:_="">
    <xsd:import namespace="440c8aaf-3086-4f0d-aee5-bc24bd6f85e6"/>
    <xsd:import namespace="018f376d-246b-4ea5-97c7-d2cb3e71216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0c8aaf-3086-4f0d-aee5-bc24bd6f85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18f376d-246b-4ea5-97c7-d2cb3e71216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018f376d-246b-4ea5-97c7-d2cb3e71216a">
      <UserInfo>
        <DisplayName>Aileen Hughes</DisplayName>
        <AccountId>7</AccountId>
        <AccountType/>
      </UserInfo>
      <UserInfo>
        <DisplayName>Melissa Hunt</DisplayName>
        <AccountId>17</AccountId>
        <AccountType/>
      </UserInfo>
    </SharedWithUsers>
  </documentManagement>
</p:properties>
</file>

<file path=customXml/itemProps1.xml><?xml version="1.0" encoding="utf-8"?>
<ds:datastoreItem xmlns:ds="http://schemas.openxmlformats.org/officeDocument/2006/customXml" ds:itemID="{7AE8D36D-418F-4870-B69D-9CA714146AA8}">
  <ds:schemaRefs>
    <ds:schemaRef ds:uri="http://schemas.microsoft.com/sharepoint/v3/contenttype/forms"/>
  </ds:schemaRefs>
</ds:datastoreItem>
</file>

<file path=customXml/itemProps2.xml><?xml version="1.0" encoding="utf-8"?>
<ds:datastoreItem xmlns:ds="http://schemas.openxmlformats.org/officeDocument/2006/customXml" ds:itemID="{C1397D67-2DBF-4372-BF91-8BBF58DB51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0c8aaf-3086-4f0d-aee5-bc24bd6f85e6"/>
    <ds:schemaRef ds:uri="018f376d-246b-4ea5-97c7-d2cb3e7121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26A4B7-79F1-48FE-AEF4-C04D22EBDE51}">
  <ds:schemaRefs>
    <ds:schemaRef ds:uri="440c8aaf-3086-4f0d-aee5-bc24bd6f85e6"/>
    <ds:schemaRef ds:uri="http://schemas.microsoft.com/office/2006/documentManagement/types"/>
    <ds:schemaRef ds:uri="http://purl.org/dc/dcmitype/"/>
    <ds:schemaRef ds:uri="http://schemas.microsoft.com/office/infopath/2007/PartnerControls"/>
    <ds:schemaRef ds:uri="http://purl.org/dc/elements/1.1/"/>
    <ds:schemaRef ds:uri="http://purl.org/dc/terms/"/>
    <ds:schemaRef ds:uri="018f376d-246b-4ea5-97c7-d2cb3e71216a"/>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10517</TotalTime>
  <Words>1065</Words>
  <Application>Microsoft Office PowerPoint</Application>
  <PresentationFormat>On-screen Show (4:3)</PresentationFormat>
  <Paragraphs>218</Paragraphs>
  <Slides>9</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Century Gothic</vt:lpstr>
      <vt:lpstr>Office Theme</vt:lpstr>
      <vt:lpstr>       Here we are again P5. Listen to this and sing out loud- hope is alive.  This week will focus on revision of skills we have already done to prepare us for P6. </vt:lpstr>
      <vt:lpstr>PowerPoint Presentation</vt:lpstr>
      <vt:lpstr>PowerPoint Presentation</vt:lpstr>
      <vt:lpstr>PowerPoint Presentation</vt:lpstr>
      <vt:lpstr>PowerPoint Presentation</vt:lpstr>
      <vt:lpstr>PowerPoint Presentation</vt:lpstr>
      <vt:lpstr>Social Studies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Mhairi Torley</dc:creator>
  <cp:lastModifiedBy>Anita Sharkey</cp:lastModifiedBy>
  <cp:revision>575</cp:revision>
  <cp:lastPrinted>2019-10-31T16:10:08Z</cp:lastPrinted>
  <dcterms:created xsi:type="dcterms:W3CDTF">2018-04-15T22:22:40Z</dcterms:created>
  <dcterms:modified xsi:type="dcterms:W3CDTF">2021-06-13T17:43:20Z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0x010100F84E41CF5B3EE643A559045FB22AC7CA</vt:lpwstr>
  </property>
</Properties>
</file>