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5" r:id="rId9"/>
    <p:sldId id="276" r:id="rId10"/>
    <p:sldId id="277" r:id="rId11"/>
    <p:sldId id="278" r:id="rId12"/>
    <p:sldId id="279" r:id="rId13"/>
    <p:sldId id="280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734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00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341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36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63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72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5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2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083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19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027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278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288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6771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14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05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09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BABFC4F-8644-430B-9191-E47D516CF3A7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B8527A-32F6-4B7D-9365-8AC2F4020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869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62362DE-7747-4D8B-99FA-8E36F0B15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F40BB9-23FD-A855-CB7E-4A03AEBF5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5754" y="628617"/>
            <a:ext cx="6368858" cy="3028983"/>
          </a:xfrm>
        </p:spPr>
        <p:txBody>
          <a:bodyPr>
            <a:normAutofit/>
          </a:bodyPr>
          <a:lstStyle/>
          <a:p>
            <a:r>
              <a:rPr lang="en-GB" dirty="0"/>
              <a:t>November 2023 newsletter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3BCEF-02E9-6803-C093-5C1F49867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845" y="3843868"/>
            <a:ext cx="5233180" cy="1564744"/>
          </a:xfrm>
        </p:spPr>
        <p:txBody>
          <a:bodyPr>
            <a:normAutofit/>
          </a:bodyPr>
          <a:lstStyle/>
          <a:p>
            <a:r>
              <a:rPr lang="en-GB" dirty="0"/>
              <a:t>St David’s RC Primary School</a:t>
            </a:r>
          </a:p>
        </p:txBody>
      </p:sp>
      <p:pic>
        <p:nvPicPr>
          <p:cNvPr id="1026" name="Picture 2" descr="Saint David's PS (@saintdavidsrcps) / X">
            <a:extLst>
              <a:ext uri="{FF2B5EF4-FFF2-40B4-BE49-F238E27FC236}">
                <a16:creationId xmlns:a16="http://schemas.microsoft.com/office/drawing/2014/main" id="{C7DBD6DC-E69A-53AE-0D3B-9EAF3EEBA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633" y="1264416"/>
            <a:ext cx="4004489" cy="4004489"/>
          </a:xfrm>
          <a:prstGeom prst="rect">
            <a:avLst/>
          </a:prstGeom>
          <a:noFill/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25123E6E-F713-4254-A6BF-358CC8EC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2F690FE0-5412-4598-8AD6-769BB36E2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id="{B4850BB6-6709-408E-BEFD-24DC5E3C2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4A03B410-983E-40D8-A4EA-2BB747CB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12B92421-6A58-4A51-AB7D-B97EA85E3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9D092B0B-C6FB-4CDC-ABE8-5C817CAC6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08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ADF2543-1B6F-4FBC-A7AF-53A0430E0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90DC54-FBDD-1EE2-602B-2297CB989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85244"/>
            <a:ext cx="8534400" cy="1507067"/>
          </a:xfrm>
        </p:spPr>
        <p:txBody>
          <a:bodyPr>
            <a:normAutofit/>
          </a:bodyPr>
          <a:lstStyle/>
          <a:p>
            <a:r>
              <a:rPr lang="en-GB" dirty="0"/>
              <a:t>Contents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0A6E81-6B71-43DF-877B-E964A9A4C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E35C3AD-357F-4004-A3F3-2D4EAF34A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37B6032-0A70-4F26-A9A3-B4D60DF11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192CE3-3DD1-448F-93BE-42983DA0D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6D3DA09-5C72-4562-BEDE-1937DF87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ACA7CA-2A20-49D7-9053-E076463D7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BEFFC8-DDF5-C729-273E-CD2CC919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68511"/>
            <a:ext cx="8534400" cy="361526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School Updates</a:t>
            </a:r>
          </a:p>
          <a:p>
            <a:r>
              <a:rPr lang="en-GB" dirty="0">
                <a:solidFill>
                  <a:schemeClr val="tx1"/>
                </a:solidFill>
              </a:rPr>
              <a:t>Catholic Education Fortnight</a:t>
            </a:r>
          </a:p>
          <a:p>
            <a:r>
              <a:rPr lang="en-GB" dirty="0">
                <a:solidFill>
                  <a:schemeClr val="tx1"/>
                </a:solidFill>
              </a:rPr>
              <a:t>Learning and Trips</a:t>
            </a:r>
          </a:p>
          <a:p>
            <a:r>
              <a:rPr lang="en-GB" dirty="0">
                <a:solidFill>
                  <a:schemeClr val="tx1"/>
                </a:solidFill>
              </a:rPr>
              <a:t>Working with others</a:t>
            </a:r>
          </a:p>
          <a:p>
            <a:r>
              <a:rPr lang="en-GB" dirty="0">
                <a:solidFill>
                  <a:schemeClr val="tx1"/>
                </a:solidFill>
              </a:rPr>
              <a:t>Sustainability</a:t>
            </a:r>
          </a:p>
          <a:p>
            <a:r>
              <a:rPr lang="en-GB" dirty="0">
                <a:solidFill>
                  <a:schemeClr val="tx1"/>
                </a:solidFill>
              </a:rPr>
              <a:t>Parent Council</a:t>
            </a:r>
          </a:p>
          <a:p>
            <a:r>
              <a:rPr lang="en-GB" dirty="0">
                <a:solidFill>
                  <a:schemeClr val="tx1"/>
                </a:solidFill>
              </a:rPr>
              <a:t>Sacrament News from St Margaret’s and St Margaret Mary’s</a:t>
            </a:r>
          </a:p>
          <a:p>
            <a:r>
              <a:rPr lang="en-GB" dirty="0">
                <a:solidFill>
                  <a:schemeClr val="tx1"/>
                </a:solidFill>
              </a:rPr>
              <a:t>Important Dates for your Diary</a:t>
            </a:r>
          </a:p>
        </p:txBody>
      </p:sp>
    </p:spTree>
    <p:extLst>
      <p:ext uri="{BB962C8B-B14F-4D97-AF65-F5344CB8AC3E}">
        <p14:creationId xmlns:p14="http://schemas.microsoft.com/office/powerpoint/2010/main" val="760301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8886E-7621-7D55-A3F4-3A498BD2F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43" y="-224896"/>
            <a:ext cx="8534400" cy="1507067"/>
          </a:xfrm>
        </p:spPr>
        <p:txBody>
          <a:bodyPr/>
          <a:lstStyle/>
          <a:p>
            <a:r>
              <a:rPr lang="en-GB" dirty="0"/>
              <a:t>School Updates</a:t>
            </a:r>
          </a:p>
        </p:txBody>
      </p:sp>
      <p:pic>
        <p:nvPicPr>
          <p:cNvPr id="2050" name="Picture 2" descr="Cinderella pantomime">
            <a:extLst>
              <a:ext uri="{FF2B5EF4-FFF2-40B4-BE49-F238E27FC236}">
                <a16:creationId xmlns:a16="http://schemas.microsoft.com/office/drawing/2014/main" id="{390E3682-DA18-05C7-0A4B-C1137FA60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" y="124857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1A54CB-E51A-3789-C461-3796D930F608}"/>
              </a:ext>
            </a:extLst>
          </p:cNvPr>
          <p:cNvSpPr txBox="1"/>
          <p:nvPr/>
        </p:nvSpPr>
        <p:spPr>
          <a:xfrm>
            <a:off x="445477" y="3855098"/>
            <a:ext cx="28885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Great fun was had by all when the pantomime came to school! A wonderful afternoon of music, dance and laughter!</a:t>
            </a:r>
          </a:p>
        </p:txBody>
      </p:sp>
      <p:pic>
        <p:nvPicPr>
          <p:cNvPr id="2052" name="Picture 4" descr="Cartoon Network Sports">
            <a:extLst>
              <a:ext uri="{FF2B5EF4-FFF2-40B4-BE49-F238E27FC236}">
                <a16:creationId xmlns:a16="http://schemas.microsoft.com/office/drawing/2014/main" id="{C4F0839C-8788-71BE-5310-DD8FDB54E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1285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79F3E0-DC48-F0F5-9955-1A45E99DAFED}"/>
              </a:ext>
            </a:extLst>
          </p:cNvPr>
          <p:cNvSpPr txBox="1"/>
          <p:nvPr/>
        </p:nvSpPr>
        <p:spPr>
          <a:xfrm>
            <a:off x="4585860" y="3855098"/>
            <a:ext cx="28885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Our girls and boys football teams have been training and competing hard this session.  They have been showing excellent teamwork and great sporting attitude.  Very well done!</a:t>
            </a:r>
          </a:p>
        </p:txBody>
      </p:sp>
      <p:pic>
        <p:nvPicPr>
          <p:cNvPr id="2054" name="Picture 6" descr="The Rights Respecting Schools Award | UNICEF UK">
            <a:extLst>
              <a:ext uri="{FF2B5EF4-FFF2-40B4-BE49-F238E27FC236}">
                <a16:creationId xmlns:a16="http://schemas.microsoft.com/office/drawing/2014/main" id="{E223A81C-46EC-64DC-1103-215F83EF1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264" y="1248575"/>
            <a:ext cx="23622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F75FE9-87FE-E7F2-4E2B-1F4AD1C0CA72}"/>
              </a:ext>
            </a:extLst>
          </p:cNvPr>
          <p:cNvSpPr txBox="1"/>
          <p:nvPr/>
        </p:nvSpPr>
        <p:spPr>
          <a:xfrm>
            <a:off x="8726243" y="3855098"/>
            <a:ext cx="27016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Miss Brownlie has been working with her ‘Rights Knights’ over the last few weeks.  Exciting times ahead for St David’s as we go for our Gold Level RRS Award!</a:t>
            </a:r>
          </a:p>
        </p:txBody>
      </p:sp>
    </p:spTree>
    <p:extLst>
      <p:ext uri="{BB962C8B-B14F-4D97-AF65-F5344CB8AC3E}">
        <p14:creationId xmlns:p14="http://schemas.microsoft.com/office/powerpoint/2010/main" val="119697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66E4-186E-7BB9-B6AC-ED104432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0"/>
            <a:ext cx="8534400" cy="1507067"/>
          </a:xfrm>
        </p:spPr>
        <p:txBody>
          <a:bodyPr/>
          <a:lstStyle/>
          <a:p>
            <a:r>
              <a:rPr lang="en-GB" b="1" dirty="0" err="1"/>
              <a:t>SCHool</a:t>
            </a:r>
            <a:r>
              <a:rPr lang="en-GB" b="1" dirty="0"/>
              <a:t> Updates</a:t>
            </a:r>
          </a:p>
        </p:txBody>
      </p:sp>
      <p:pic>
        <p:nvPicPr>
          <p:cNvPr id="9218" name="Picture 2" descr="Spuds we like: 16 ways to enjoy baked potatoes at home – from seaweed to  baked bean hotpot | Potatoes | The Guardian">
            <a:extLst>
              <a:ext uri="{FF2B5EF4-FFF2-40B4-BE49-F238E27FC236}">
                <a16:creationId xmlns:a16="http://schemas.microsoft.com/office/drawing/2014/main" id="{F7F2201E-8E05-0CC3-2571-D61C23DFC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57" y="1507067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D722CD-9036-5AC3-9AEE-3C1B0219F6A1}"/>
              </a:ext>
            </a:extLst>
          </p:cNvPr>
          <p:cNvSpPr txBox="1"/>
          <p:nvPr/>
        </p:nvSpPr>
        <p:spPr>
          <a:xfrm>
            <a:off x="265042" y="3240323"/>
            <a:ext cx="37106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Friday Café</a:t>
            </a:r>
          </a:p>
          <a:p>
            <a:pPr algn="ctr"/>
            <a:r>
              <a:rPr lang="en-GB" sz="2000" dirty="0"/>
              <a:t>Baked Potatoes, Healthy Pizza, Homemade Soup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Funds raised will support P7 children with school camp.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Thanks to our INCREDIBLE volunteers!</a:t>
            </a:r>
          </a:p>
        </p:txBody>
      </p:sp>
    </p:spTree>
    <p:extLst>
      <p:ext uri="{BB962C8B-B14F-4D97-AF65-F5344CB8AC3E}">
        <p14:creationId xmlns:p14="http://schemas.microsoft.com/office/powerpoint/2010/main" val="3315952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4999-70D6-3955-CD2D-0AD86C16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25" y="0"/>
            <a:ext cx="8534400" cy="1507067"/>
          </a:xfrm>
        </p:spPr>
        <p:txBody>
          <a:bodyPr/>
          <a:lstStyle/>
          <a:p>
            <a:r>
              <a:rPr lang="en-GB" b="1" dirty="0"/>
              <a:t>Catholic Education Fortnight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95CEF-A7EF-FBE2-31A1-3EBF0F31CB8C}"/>
              </a:ext>
            </a:extLst>
          </p:cNvPr>
          <p:cNvSpPr txBox="1"/>
          <p:nvPr/>
        </p:nvSpPr>
        <p:spPr>
          <a:xfrm>
            <a:off x="954157" y="1507067"/>
            <a:ext cx="102836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Catholic Education Fortnight begins on November 16</a:t>
            </a:r>
            <a:r>
              <a:rPr lang="en-GB" sz="2800" baseline="30000" dirty="0"/>
              <a:t>th</a:t>
            </a:r>
            <a:r>
              <a:rPr lang="en-GB" sz="2800" dirty="0"/>
              <a:t> – Feast of St Margaret of Scotland.  It ends on November 30</a:t>
            </a:r>
            <a:r>
              <a:rPr lang="en-GB" sz="2800" baseline="30000" dirty="0"/>
              <a:t>th</a:t>
            </a:r>
            <a:r>
              <a:rPr lang="en-GB" sz="2800" dirty="0"/>
              <a:t> – Feast of St Andrew of Scotland.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b="1" dirty="0"/>
              <a:t>Theme:  Pilgrims of Faith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F18D82-C898-3ED4-7740-CCA08211D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14" y="3836505"/>
            <a:ext cx="2753109" cy="2581635"/>
          </a:xfrm>
          <a:prstGeom prst="rect">
            <a:avLst/>
          </a:prstGeom>
        </p:spPr>
      </p:pic>
      <p:pic>
        <p:nvPicPr>
          <p:cNvPr id="3074" name="Picture 2" descr="Saint David's PS (@saintdavidsrcps) / X">
            <a:extLst>
              <a:ext uri="{FF2B5EF4-FFF2-40B4-BE49-F238E27FC236}">
                <a16:creationId xmlns:a16="http://schemas.microsoft.com/office/drawing/2014/main" id="{C532384D-54E2-0184-5C82-EC1FAE740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168" y="3847822"/>
            <a:ext cx="2570318" cy="257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74931D-84B9-3BCF-3794-EA9B089E4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093" y="3836505"/>
            <a:ext cx="5096586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DD9588-E876-2E04-B371-04884122ADF6}"/>
              </a:ext>
            </a:extLst>
          </p:cNvPr>
          <p:cNvSpPr txBox="1"/>
          <p:nvPr/>
        </p:nvSpPr>
        <p:spPr>
          <a:xfrm>
            <a:off x="556591" y="2570996"/>
            <a:ext cx="111318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In our school we are </a:t>
            </a:r>
            <a:r>
              <a:rPr lang="en-US" sz="2400" b="1" dirty="0">
                <a:latin typeface="+mj-lt"/>
              </a:rPr>
              <a:t>Community of Faith</a:t>
            </a:r>
            <a:r>
              <a:rPr lang="en-US" sz="2400" dirty="0">
                <a:latin typeface="+mj-lt"/>
              </a:rPr>
              <a:t>. As a Community of Faith we gather together to </a:t>
            </a:r>
            <a:r>
              <a:rPr lang="en-US" sz="2400" b="1" dirty="0">
                <a:latin typeface="+mj-lt"/>
              </a:rPr>
              <a:t>pray</a:t>
            </a:r>
            <a:r>
              <a:rPr lang="en-US" sz="2400" dirty="0">
                <a:latin typeface="+mj-lt"/>
              </a:rPr>
              <a:t>, </a:t>
            </a:r>
            <a:r>
              <a:rPr lang="en-US" sz="2400" b="1" dirty="0">
                <a:latin typeface="+mj-lt"/>
              </a:rPr>
              <a:t>celebrate Mass</a:t>
            </a:r>
            <a:r>
              <a:rPr lang="en-US" sz="2400" dirty="0">
                <a:latin typeface="+mj-lt"/>
              </a:rPr>
              <a:t>, we learn about </a:t>
            </a:r>
            <a:r>
              <a:rPr lang="en-US" sz="2400" b="1" dirty="0">
                <a:latin typeface="+mj-lt"/>
              </a:rPr>
              <a:t>our faith </a:t>
            </a:r>
            <a:r>
              <a:rPr lang="en-US" sz="2400" dirty="0">
                <a:latin typeface="+mj-lt"/>
              </a:rPr>
              <a:t>and we try to </a:t>
            </a:r>
            <a:r>
              <a:rPr lang="en-US" sz="2400" b="1" dirty="0">
                <a:latin typeface="+mj-lt"/>
              </a:rPr>
              <a:t>live out our faith </a:t>
            </a:r>
            <a:r>
              <a:rPr lang="en-US" sz="2400" dirty="0">
                <a:latin typeface="+mj-lt"/>
              </a:rPr>
              <a:t>in the way that we </a:t>
            </a:r>
            <a:r>
              <a:rPr lang="en-US" sz="2400" b="1" dirty="0">
                <a:latin typeface="+mj-lt"/>
              </a:rPr>
              <a:t>treat and care</a:t>
            </a:r>
            <a:r>
              <a:rPr lang="en-US" sz="2400" dirty="0">
                <a:latin typeface="+mj-lt"/>
              </a:rPr>
              <a:t> for others in our community and beyond. 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r>
              <a:rPr lang="en-US" sz="2400" b="0" i="0" dirty="0">
                <a:effectLst/>
                <a:latin typeface="+mj-lt"/>
              </a:rPr>
              <a:t>A person of faith believes in God and all that God has done. But faith is not simply a belief that something is true, </a:t>
            </a:r>
            <a:r>
              <a:rPr lang="en-US" sz="2400" b="1" i="0" dirty="0">
                <a:effectLst/>
                <a:latin typeface="+mj-lt"/>
              </a:rPr>
              <a:t>it is a way of living</a:t>
            </a:r>
            <a:r>
              <a:rPr lang="en-US" sz="2400" b="0" i="0" dirty="0">
                <a:effectLst/>
                <a:latin typeface="+mj-lt"/>
              </a:rPr>
              <a:t>. We are called not only to keep the faith but to </a:t>
            </a:r>
            <a:r>
              <a:rPr lang="en-US" sz="2400" b="1" i="0" dirty="0">
                <a:effectLst/>
                <a:latin typeface="+mj-lt"/>
              </a:rPr>
              <a:t>live a faithful life filled with hope and love</a:t>
            </a:r>
            <a:r>
              <a:rPr lang="en-US" sz="2400" b="0" i="0" dirty="0">
                <a:effectLst/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EC7C6-6A2D-4446-C6AD-FE1AC30C9C42}"/>
              </a:ext>
            </a:extLst>
          </p:cNvPr>
          <p:cNvSpPr txBox="1"/>
          <p:nvPr/>
        </p:nvSpPr>
        <p:spPr>
          <a:xfrm>
            <a:off x="1113183" y="320016"/>
            <a:ext cx="10018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Pilgrims of Faith at St David’s RC Primary School</a:t>
            </a:r>
          </a:p>
        </p:txBody>
      </p:sp>
      <p:pic>
        <p:nvPicPr>
          <p:cNvPr id="4098" name="Picture 2" descr="Parents and Two Children Walking in the Mountains at the Sunset Time.  Silhouette Happy Beautiful, Stock Footage">
            <a:extLst>
              <a:ext uri="{FF2B5EF4-FFF2-40B4-BE49-F238E27FC236}">
                <a16:creationId xmlns:a16="http://schemas.microsoft.com/office/drawing/2014/main" id="{6C0AFEDC-4115-D97D-EC94-C440529A6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516" y="870684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1E5BB0-6185-2EE3-E49F-F7F281FAD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33" y="870684"/>
            <a:ext cx="2326385" cy="16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8706C6-CC87-0D7C-5675-D6895F74B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290" y="834961"/>
            <a:ext cx="2273377" cy="165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4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99B7B1-349C-F2DC-0998-16D81FF9CEAB}"/>
              </a:ext>
            </a:extLst>
          </p:cNvPr>
          <p:cNvSpPr txBox="1"/>
          <p:nvPr/>
        </p:nvSpPr>
        <p:spPr>
          <a:xfrm>
            <a:off x="1397391" y="166929"/>
            <a:ext cx="9397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Learning at St David’s</a:t>
            </a:r>
          </a:p>
        </p:txBody>
      </p:sp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id="{2EC5232E-EEDE-96E1-B904-7CC642559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" b="55997"/>
          <a:stretch/>
        </p:blipFill>
        <p:spPr bwMode="auto">
          <a:xfrm rot="20623875">
            <a:off x="182389" y="1046629"/>
            <a:ext cx="3184269" cy="17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preview">
            <a:extLst>
              <a:ext uri="{FF2B5EF4-FFF2-40B4-BE49-F238E27FC236}">
                <a16:creationId xmlns:a16="http://schemas.microsoft.com/office/drawing/2014/main" id="{914CE3B8-028F-925F-DB2E-E2C3383DF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657" y="1085501"/>
            <a:ext cx="1967719" cy="262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F1FEA2-500D-0FFD-FD8B-D955B5391E62}"/>
              </a:ext>
            </a:extLst>
          </p:cNvPr>
          <p:cNvSpPr txBox="1"/>
          <p:nvPr/>
        </p:nvSpPr>
        <p:spPr>
          <a:xfrm>
            <a:off x="618775" y="3839514"/>
            <a:ext cx="2601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In </a:t>
            </a:r>
            <a:r>
              <a:rPr lang="en-GB" sz="2400" b="1" dirty="0"/>
              <a:t>all classes </a:t>
            </a:r>
            <a:r>
              <a:rPr lang="en-GB" sz="2400" dirty="0"/>
              <a:t>we are working hard to ensure that learning is </a:t>
            </a:r>
            <a:r>
              <a:rPr lang="en-GB" sz="2400" b="1" dirty="0"/>
              <a:t>creative, active and relevant</a:t>
            </a:r>
            <a:r>
              <a:rPr lang="en-GB" sz="2400" dirty="0"/>
              <a:t>.  </a:t>
            </a:r>
          </a:p>
        </p:txBody>
      </p:sp>
      <p:pic>
        <p:nvPicPr>
          <p:cNvPr id="7" name="Picture 2" descr="Image preview">
            <a:extLst>
              <a:ext uri="{FF2B5EF4-FFF2-40B4-BE49-F238E27FC236}">
                <a16:creationId xmlns:a16="http://schemas.microsoft.com/office/drawing/2014/main" id="{DB07CE33-95B7-1156-93C1-FFA260804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3546">
            <a:off x="9030540" y="900813"/>
            <a:ext cx="2731364" cy="204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preview">
            <a:extLst>
              <a:ext uri="{FF2B5EF4-FFF2-40B4-BE49-F238E27FC236}">
                <a16:creationId xmlns:a16="http://schemas.microsoft.com/office/drawing/2014/main" id="{3065D4CA-83DE-FB13-90B6-3C71A09B4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49" y="1068784"/>
            <a:ext cx="1992796" cy="26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A39B7-2AF9-1B11-3508-B7CE2E2442AD}"/>
              </a:ext>
            </a:extLst>
          </p:cNvPr>
          <p:cNvSpPr txBox="1"/>
          <p:nvPr/>
        </p:nvSpPr>
        <p:spPr>
          <a:xfrm>
            <a:off x="3843131" y="3886613"/>
            <a:ext cx="47707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Learning takes place in the </a:t>
            </a:r>
            <a:r>
              <a:rPr lang="en-GB" sz="2400" b="1" dirty="0"/>
              <a:t>classroom and outdoors</a:t>
            </a:r>
            <a:r>
              <a:rPr lang="en-GB" sz="2400" dirty="0"/>
              <a:t>!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Being active in our learning helps us to </a:t>
            </a:r>
            <a:r>
              <a:rPr lang="en-GB" sz="2400" b="1" dirty="0"/>
              <a:t>apply our knowledge </a:t>
            </a:r>
            <a:r>
              <a:rPr lang="en-GB" sz="2400" dirty="0"/>
              <a:t>and it helps us to develop our </a:t>
            </a:r>
            <a:r>
              <a:rPr lang="en-GB" sz="2400" b="1" dirty="0"/>
              <a:t>thinking skills</a:t>
            </a:r>
            <a:r>
              <a:rPr lang="en-GB" sz="24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978B8D-1642-BB14-9A5F-39851A9D05A7}"/>
              </a:ext>
            </a:extLst>
          </p:cNvPr>
          <p:cNvSpPr txBox="1"/>
          <p:nvPr/>
        </p:nvSpPr>
        <p:spPr>
          <a:xfrm>
            <a:off x="8737295" y="3886613"/>
            <a:ext cx="31896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In our lessons, we are learning about </a:t>
            </a:r>
            <a:r>
              <a:rPr lang="en-GB" sz="2400" b="1" dirty="0"/>
              <a:t>careers</a:t>
            </a:r>
            <a:r>
              <a:rPr lang="en-GB" sz="2400" dirty="0"/>
              <a:t> and we are discovering what </a:t>
            </a:r>
            <a:r>
              <a:rPr lang="en-GB" sz="2400" b="1" dirty="0"/>
              <a:t>skills</a:t>
            </a:r>
            <a:r>
              <a:rPr lang="en-GB" sz="2400" dirty="0"/>
              <a:t> we need to learn for </a:t>
            </a:r>
            <a:r>
              <a:rPr lang="en-GB" sz="2400" b="1" dirty="0"/>
              <a:t>dream jobs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85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62EF72-48EF-28F3-F653-D191BD116D7B}"/>
              </a:ext>
            </a:extLst>
          </p:cNvPr>
          <p:cNvSpPr txBox="1"/>
          <p:nvPr/>
        </p:nvSpPr>
        <p:spPr>
          <a:xfrm>
            <a:off x="3863008" y="331305"/>
            <a:ext cx="4465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Class Trips</a:t>
            </a:r>
          </a:p>
        </p:txBody>
      </p:sp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id="{CD752F57-C942-4874-5BEA-DAA2BEA62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41" y="1125415"/>
            <a:ext cx="24003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preview">
            <a:extLst>
              <a:ext uri="{FF2B5EF4-FFF2-40B4-BE49-F238E27FC236}">
                <a16:creationId xmlns:a16="http://schemas.microsoft.com/office/drawing/2014/main" id="{A8DD98B7-6776-457D-458D-AD4C8610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01" y="1125416"/>
            <a:ext cx="24003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preview">
            <a:extLst>
              <a:ext uri="{FF2B5EF4-FFF2-40B4-BE49-F238E27FC236}">
                <a16:creationId xmlns:a16="http://schemas.microsoft.com/office/drawing/2014/main" id="{5A337EC0-5398-F304-9A5E-F53D7F6A1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138" y="1125415"/>
            <a:ext cx="3821723" cy="286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10414-3414-BA35-E2A7-FFEA0A4718C6}"/>
              </a:ext>
            </a:extLst>
          </p:cNvPr>
          <p:cNvSpPr txBox="1"/>
          <p:nvPr/>
        </p:nvSpPr>
        <p:spPr>
          <a:xfrm>
            <a:off x="1327052" y="4473594"/>
            <a:ext cx="95378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We are able to bring our </a:t>
            </a:r>
            <a:r>
              <a:rPr lang="en-GB" sz="2000" b="1" dirty="0"/>
              <a:t>learning to life </a:t>
            </a:r>
            <a:r>
              <a:rPr lang="en-GB" sz="2000" dirty="0"/>
              <a:t>when we take part in class trips.  Trips add a great deal of </a:t>
            </a:r>
            <a:r>
              <a:rPr lang="en-GB" sz="2000" b="1" dirty="0"/>
              <a:t>excitement to our learning </a:t>
            </a:r>
            <a:r>
              <a:rPr lang="en-GB" sz="2000" dirty="0"/>
              <a:t>and they allow us to </a:t>
            </a:r>
            <a:r>
              <a:rPr lang="en-GB" sz="2000" b="1" dirty="0"/>
              <a:t>apply skills from the classroom in real life</a:t>
            </a:r>
            <a:r>
              <a:rPr lang="en-GB" sz="2000" dirty="0"/>
              <a:t> settings.</a:t>
            </a:r>
          </a:p>
          <a:p>
            <a:endParaRPr lang="en-GB" dirty="0"/>
          </a:p>
          <a:p>
            <a:pPr algn="ctr"/>
            <a:r>
              <a:rPr lang="en-GB" i="1" dirty="0"/>
              <a:t>* Please ensure that you have returned your child’s KIC form and that all medical information is up to date.</a:t>
            </a:r>
          </a:p>
          <a:p>
            <a:pPr algn="ctr"/>
            <a:r>
              <a:rPr lang="en-GB" i="1" dirty="0"/>
              <a:t>* Please let your child’s teacher know if you are able to provide your support by being a class escort.</a:t>
            </a:r>
          </a:p>
        </p:txBody>
      </p:sp>
    </p:spTree>
    <p:extLst>
      <p:ext uri="{BB962C8B-B14F-4D97-AF65-F5344CB8AC3E}">
        <p14:creationId xmlns:p14="http://schemas.microsoft.com/office/powerpoint/2010/main" val="275673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C97869-16CF-868B-BA42-493C6F13F70E}"/>
              </a:ext>
            </a:extLst>
          </p:cNvPr>
          <p:cNvSpPr txBox="1"/>
          <p:nvPr/>
        </p:nvSpPr>
        <p:spPr>
          <a:xfrm>
            <a:off x="3193774" y="490330"/>
            <a:ext cx="5777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Working with others…</a:t>
            </a:r>
          </a:p>
        </p:txBody>
      </p:sp>
      <p:pic>
        <p:nvPicPr>
          <p:cNvPr id="5122" name="Picture 2" descr="Spartans Community Foundation">
            <a:extLst>
              <a:ext uri="{FF2B5EF4-FFF2-40B4-BE49-F238E27FC236}">
                <a16:creationId xmlns:a16="http://schemas.microsoft.com/office/drawing/2014/main" id="{63527CC5-9673-5D1C-EC81-B9A935144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7718">
            <a:off x="401174" y="588235"/>
            <a:ext cx="3068533" cy="189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dinburgh &amp; Lothians Greenspace Trust – Reconnecting people with their  local greenspaces">
            <a:extLst>
              <a:ext uri="{FF2B5EF4-FFF2-40B4-BE49-F238E27FC236}">
                <a16:creationId xmlns:a16="http://schemas.microsoft.com/office/drawing/2014/main" id="{EA594BAC-1765-24D4-CB7F-61B27630A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66" y="1389409"/>
            <a:ext cx="2977764" cy="150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YCOS - Scotland's Youth Singing Organisation">
            <a:extLst>
              <a:ext uri="{FF2B5EF4-FFF2-40B4-BE49-F238E27FC236}">
                <a16:creationId xmlns:a16="http://schemas.microsoft.com/office/drawing/2014/main" id="{A0A6FC27-1268-90B2-B9AF-48A228142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6283">
            <a:off x="9704357" y="464079"/>
            <a:ext cx="2150646" cy="21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Active Schools – Sciennes Primary School">
            <a:extLst>
              <a:ext uri="{FF2B5EF4-FFF2-40B4-BE49-F238E27FC236}">
                <a16:creationId xmlns:a16="http://schemas.microsoft.com/office/drawing/2014/main" id="{2D7EAF7D-9D28-AAC4-62DC-F71ED9593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32" y="4895699"/>
            <a:ext cx="4504537" cy="163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The Vincentian Family: The Society of St. Vincent de Paul | St. Vincent's">
            <a:extLst>
              <a:ext uri="{FF2B5EF4-FFF2-40B4-BE49-F238E27FC236}">
                <a16:creationId xmlns:a16="http://schemas.microsoft.com/office/drawing/2014/main" id="{CCA065A5-75A5-F22F-FBAC-FF94D6CD0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13" y="3147400"/>
            <a:ext cx="2016440" cy="201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Welcome to Leith: how to create a sense of belonging? – Leith Open Space">
            <a:extLst>
              <a:ext uri="{FF2B5EF4-FFF2-40B4-BE49-F238E27FC236}">
                <a16:creationId xmlns:a16="http://schemas.microsoft.com/office/drawing/2014/main" id="{5421128D-2244-74A8-42D8-3C3CCEB2E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37" y="3062730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Muirhouse Library | Edinburgh">
            <a:extLst>
              <a:ext uri="{FF2B5EF4-FFF2-40B4-BE49-F238E27FC236}">
                <a16:creationId xmlns:a16="http://schemas.microsoft.com/office/drawing/2014/main" id="{87114E44-2684-7978-76D6-1749139C5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274" y="4338681"/>
            <a:ext cx="2158811" cy="215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omepage - RedSTART">
            <a:extLst>
              <a:ext uri="{FF2B5EF4-FFF2-40B4-BE49-F238E27FC236}">
                <a16:creationId xmlns:a16="http://schemas.microsoft.com/office/drawing/2014/main" id="{BF5DBB6F-87E4-992B-65FA-01771D05B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588" y="2608826"/>
            <a:ext cx="1968002" cy="157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Scottish Catholic Education Service | SCES | supporting and promoting Catholic  education in Scotland">
            <a:extLst>
              <a:ext uri="{FF2B5EF4-FFF2-40B4-BE49-F238E27FC236}">
                <a16:creationId xmlns:a16="http://schemas.microsoft.com/office/drawing/2014/main" id="{C8AD1738-8CB4-155C-AFB4-0C4F85BF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432" y="5416588"/>
            <a:ext cx="3871157" cy="105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Scottish Catholic Education Service | SCES | Pope Francis Award Posters">
            <a:extLst>
              <a:ext uri="{FF2B5EF4-FFF2-40B4-BE49-F238E27FC236}">
                <a16:creationId xmlns:a16="http://schemas.microsoft.com/office/drawing/2014/main" id="{25A38FF8-ABF0-D363-0F22-D72D1A0A0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32" y="2839632"/>
            <a:ext cx="2252268" cy="169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53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6EA7E-FE80-E8C2-C269-58F9824EDE9F}"/>
              </a:ext>
            </a:extLst>
          </p:cNvPr>
          <p:cNvSpPr txBox="1"/>
          <p:nvPr/>
        </p:nvSpPr>
        <p:spPr>
          <a:xfrm>
            <a:off x="2802835" y="-5853"/>
            <a:ext cx="658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Sustainability</a:t>
            </a:r>
          </a:p>
        </p:txBody>
      </p:sp>
      <p:pic>
        <p:nvPicPr>
          <p:cNvPr id="6148" name="Picture 4" descr="Learning for Sustainability">
            <a:extLst>
              <a:ext uri="{FF2B5EF4-FFF2-40B4-BE49-F238E27FC236}">
                <a16:creationId xmlns:a16="http://schemas.microsoft.com/office/drawing/2014/main" id="{A3343E55-B76D-75D5-46F4-C14D07F17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51" y="812408"/>
            <a:ext cx="4498827" cy="237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B72572-FC1A-468A-FE7A-5CDF1B1E2B85}"/>
              </a:ext>
            </a:extLst>
          </p:cNvPr>
          <p:cNvSpPr txBox="1"/>
          <p:nvPr/>
        </p:nvSpPr>
        <p:spPr>
          <a:xfrm>
            <a:off x="4986219" y="521209"/>
            <a:ext cx="71130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In school we are learning about </a:t>
            </a:r>
            <a:r>
              <a:rPr lang="en-GB" sz="2400" b="1" dirty="0"/>
              <a:t>sustainability</a:t>
            </a:r>
            <a:r>
              <a:rPr lang="en-GB" sz="2400" dirty="0"/>
              <a:t>.  We want to ensure that St David’s </a:t>
            </a:r>
            <a:r>
              <a:rPr lang="en-GB" sz="2400" b="1" dirty="0"/>
              <a:t>promotes equality and justice for all</a:t>
            </a:r>
            <a:r>
              <a:rPr lang="en-GB" sz="2400" dirty="0"/>
              <a:t>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b="1" dirty="0"/>
              <a:t>How can you help?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If you have any </a:t>
            </a:r>
            <a:r>
              <a:rPr lang="en-GB" sz="2400" b="1" dirty="0"/>
              <a:t>wearable clothing and shoes </a:t>
            </a:r>
            <a:r>
              <a:rPr lang="en-GB" sz="2400" dirty="0"/>
              <a:t>– please bring to our </a:t>
            </a:r>
            <a:r>
              <a:rPr lang="en-GB" sz="2400" b="1" dirty="0"/>
              <a:t>clothes recycling bin</a:t>
            </a:r>
            <a:r>
              <a:rPr lang="en-GB" sz="2400" dirty="0"/>
              <a:t> in school.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We also have a </a:t>
            </a:r>
            <a:r>
              <a:rPr lang="en-GB" sz="2400" b="1" dirty="0"/>
              <a:t>second-hand uniform bank </a:t>
            </a:r>
            <a:r>
              <a:rPr lang="en-GB" sz="2400" dirty="0"/>
              <a:t>– please donate any good quality items of school uniform for others to use.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We are collecting </a:t>
            </a:r>
            <a:r>
              <a:rPr lang="en-GB" sz="2400" b="1" dirty="0"/>
              <a:t>good quality warm/outdoor clothing </a:t>
            </a:r>
            <a:r>
              <a:rPr lang="en-GB" sz="2400" dirty="0"/>
              <a:t>to support our P7s who will be attending </a:t>
            </a:r>
            <a:r>
              <a:rPr lang="en-GB" sz="2400" b="1" dirty="0"/>
              <a:t>camp</a:t>
            </a:r>
            <a:r>
              <a:rPr lang="en-GB" sz="2400" dirty="0"/>
              <a:t> in April 2024.</a:t>
            </a:r>
          </a:p>
          <a:p>
            <a:pPr algn="ctr"/>
            <a:endParaRPr lang="en-GB" sz="2400" dirty="0"/>
          </a:p>
        </p:txBody>
      </p:sp>
      <p:pic>
        <p:nvPicPr>
          <p:cNvPr id="6150" name="Picture 6" descr="Saint David's PS (@saintdavidsrcps) / X">
            <a:extLst>
              <a:ext uri="{FF2B5EF4-FFF2-40B4-BE49-F238E27FC236}">
                <a16:creationId xmlns:a16="http://schemas.microsoft.com/office/drawing/2014/main" id="{5FB2E1B3-A718-8CDA-3053-39D262FD7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47" y="3429000"/>
            <a:ext cx="1993274" cy="266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547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rent Council">
            <a:extLst>
              <a:ext uri="{FF2B5EF4-FFF2-40B4-BE49-F238E27FC236}">
                <a16:creationId xmlns:a16="http://schemas.microsoft.com/office/drawing/2014/main" id="{A33D9329-11E9-7E71-64ED-F97F385F5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96" y="3276116"/>
            <a:ext cx="4269063" cy="260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re you the new Chair of Crown School Parent Council? | CROWN PRIMARY SCHOOL">
            <a:extLst>
              <a:ext uri="{FF2B5EF4-FFF2-40B4-BE49-F238E27FC236}">
                <a16:creationId xmlns:a16="http://schemas.microsoft.com/office/drawing/2014/main" id="{339115A6-E7F4-4B65-3244-50EC9EE6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1" y="3276117"/>
            <a:ext cx="3696936" cy="26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8B5C2F-B4CC-89C1-7B67-2BE6112356EC}"/>
              </a:ext>
            </a:extLst>
          </p:cNvPr>
          <p:cNvSpPr txBox="1"/>
          <p:nvPr/>
        </p:nvSpPr>
        <p:spPr>
          <a:xfrm>
            <a:off x="2012700" y="1196364"/>
            <a:ext cx="79060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Parent Council Needs YOU!</a:t>
            </a:r>
          </a:p>
        </p:txBody>
      </p:sp>
    </p:spTree>
    <p:extLst>
      <p:ext uri="{BB962C8B-B14F-4D97-AF65-F5344CB8AC3E}">
        <p14:creationId xmlns:p14="http://schemas.microsoft.com/office/powerpoint/2010/main" val="2896560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9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CFBC8-D07A-201E-E041-F21F1E6FF897}"/>
              </a:ext>
            </a:extLst>
          </p:cNvPr>
          <p:cNvSpPr txBox="1"/>
          <p:nvPr/>
        </p:nvSpPr>
        <p:spPr>
          <a:xfrm>
            <a:off x="2855843" y="0"/>
            <a:ext cx="648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Dates for your Diary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168AA4-69EB-8AD5-E38E-5C5B3EAD6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490560"/>
              </p:ext>
            </p:extLst>
          </p:nvPr>
        </p:nvGraphicFramePr>
        <p:xfrm>
          <a:off x="397565" y="646331"/>
          <a:ext cx="11449879" cy="607711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98343">
                  <a:extLst>
                    <a:ext uri="{9D8B030D-6E8A-4147-A177-3AD203B41FA5}">
                      <a16:colId xmlns:a16="http://schemas.microsoft.com/office/drawing/2014/main" val="958265896"/>
                    </a:ext>
                  </a:extLst>
                </a:gridCol>
                <a:gridCol w="2298343">
                  <a:extLst>
                    <a:ext uri="{9D8B030D-6E8A-4147-A177-3AD203B41FA5}">
                      <a16:colId xmlns:a16="http://schemas.microsoft.com/office/drawing/2014/main" val="3194107970"/>
                    </a:ext>
                  </a:extLst>
                </a:gridCol>
                <a:gridCol w="2298343">
                  <a:extLst>
                    <a:ext uri="{9D8B030D-6E8A-4147-A177-3AD203B41FA5}">
                      <a16:colId xmlns:a16="http://schemas.microsoft.com/office/drawing/2014/main" val="1530752972"/>
                    </a:ext>
                  </a:extLst>
                </a:gridCol>
                <a:gridCol w="2298343">
                  <a:extLst>
                    <a:ext uri="{9D8B030D-6E8A-4147-A177-3AD203B41FA5}">
                      <a16:colId xmlns:a16="http://schemas.microsoft.com/office/drawing/2014/main" val="1801744356"/>
                    </a:ext>
                  </a:extLst>
                </a:gridCol>
                <a:gridCol w="2256507">
                  <a:extLst>
                    <a:ext uri="{9D8B030D-6E8A-4147-A177-3AD203B41FA5}">
                      <a16:colId xmlns:a16="http://schemas.microsoft.com/office/drawing/2014/main" val="2773844291"/>
                    </a:ext>
                  </a:extLst>
                </a:gridCol>
              </a:tblGrid>
              <a:tr h="506682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Monday 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Tuesday 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 b="1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>
                          <a:solidFill>
                            <a:srgbClr val="00B050"/>
                          </a:solidFill>
                          <a:effectLst/>
                        </a:rPr>
                        <a:t>Wednesday </a:t>
                      </a:r>
                      <a:endParaRPr lang="en-GB" sz="1600" b="1" i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 b="1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>
                          <a:solidFill>
                            <a:srgbClr val="00B050"/>
                          </a:solidFill>
                          <a:effectLst/>
                        </a:rPr>
                        <a:t>Thursday </a:t>
                      </a:r>
                      <a:endParaRPr lang="en-GB" sz="1600" b="1" i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Friday 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271000062"/>
                  </a:ext>
                </a:extLst>
              </a:tr>
              <a:tr h="506682">
                <a:tc>
                  <a:txBody>
                    <a:bodyPr/>
                    <a:lstStyle/>
                    <a:p>
                      <a:pPr fontAlgn="t"/>
                      <a:endParaRPr lang="en-GB" sz="1600" b="1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1600" b="1" i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 28 November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 29 November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 30 November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674798763"/>
                  </a:ext>
                </a:extLst>
              </a:tr>
              <a:tr h="602214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effectLst/>
                        </a:rPr>
                        <a:t>School Photo Day</a:t>
                      </a:r>
                    </a:p>
                    <a:p>
                      <a:pPr fontAlgn="t"/>
                      <a:r>
                        <a:rPr lang="en-GB" sz="1600" b="1" dirty="0">
                          <a:effectLst/>
                        </a:rPr>
                        <a:t>Please wear uniform</a:t>
                      </a: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effectLst/>
                        </a:rPr>
                        <a:t> Feast of St Andrew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400898205"/>
                  </a:ext>
                </a:extLst>
              </a:tr>
              <a:tr h="506682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4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5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6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7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8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2316501452"/>
                  </a:ext>
                </a:extLst>
              </a:tr>
              <a:tr h="894465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  </a:t>
                      </a:r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P1 + P2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  </a:t>
                      </a:r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P3/2 + P3 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 </a:t>
                      </a:r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P5a + P5b 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 </a:t>
                      </a:r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P4a + P4b 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947707625"/>
                  </a:ext>
                </a:extLst>
              </a:tr>
              <a:tr h="506682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11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12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13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14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15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375585391"/>
                  </a:ext>
                </a:extLst>
              </a:tr>
              <a:tr h="73981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600" b="1" dirty="0">
                          <a:effectLst/>
                        </a:rPr>
                        <a:t>Choir to Ocean Terminal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1600" b="1" i="0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P1 Nativity performance to school</a:t>
                      </a: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P1 Nativity 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Parents  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1.30pm 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Christmas Fair 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1pm – 2.30pm </a:t>
                      </a:r>
                    </a:p>
                    <a:p>
                      <a:pPr algn="l" rtl="0" fontAlgn="base"/>
                      <a:r>
                        <a:rPr lang="en-GB" sz="1600" b="1" i="0" dirty="0">
                          <a:solidFill>
                            <a:srgbClr val="00B050"/>
                          </a:solidFill>
                          <a:effectLst/>
                        </a:rPr>
                        <a:t>School Hall</a:t>
                      </a: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838157464"/>
                  </a:ext>
                </a:extLst>
              </a:tr>
              <a:tr h="506682"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18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19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20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21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22 December</a:t>
                      </a:r>
                      <a:endParaRPr lang="en-GB" sz="1600" b="1" i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562237479"/>
                  </a:ext>
                </a:extLst>
              </a:tr>
              <a:tr h="11568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  </a:t>
                      </a:r>
                      <a:endParaRPr lang="en-GB" sz="1600" b="1" dirty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P6a + P6b </a:t>
                      </a:r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effectLst/>
                        </a:rPr>
                        <a:t>Christmas Dinner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Christmas Party P7a + 7b </a:t>
                      </a:r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fontAlgn="t"/>
                      <a:endParaRPr lang="en-GB" sz="1600" b="1" dirty="0">
                        <a:effectLst/>
                      </a:endParaRPr>
                    </a:p>
                  </a:txBody>
                  <a:tcPr marL="42278" marR="42278" marT="21139" marB="21139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600" b="1" dirty="0">
                          <a:effectLst/>
                        </a:rPr>
                        <a:t>Last day of term! </a:t>
                      </a:r>
                    </a:p>
                    <a:p>
                      <a:pPr algn="l" rtl="0" fontAlgn="base"/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</a:rPr>
                        <a:t>Happy Christmas!</a:t>
                      </a:r>
                    </a:p>
                    <a:p>
                      <a:pPr algn="l" rtl="0" fontAlgn="base"/>
                      <a:endParaRPr lang="en-GB" sz="16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1" i="0" dirty="0">
                          <a:solidFill>
                            <a:srgbClr val="FF0000"/>
                          </a:solidFill>
                          <a:effectLst/>
                        </a:rPr>
                        <a:t>All return:  January 9</a:t>
                      </a:r>
                    </a:p>
                  </a:txBody>
                  <a:tcPr marL="42278" marR="42278" marT="21139" marB="21139"/>
                </a:tc>
                <a:extLst>
                  <a:ext uri="{0D108BD9-81ED-4DB2-BD59-A6C34878D82A}">
                    <a16:rowId xmlns:a16="http://schemas.microsoft.com/office/drawing/2014/main" val="1093282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378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CAD229-2CEF-BC44-510F-CC5FA564E1F4}"/>
              </a:ext>
            </a:extLst>
          </p:cNvPr>
          <p:cNvSpPr txBox="1"/>
          <p:nvPr/>
        </p:nvSpPr>
        <p:spPr>
          <a:xfrm>
            <a:off x="1272209" y="899599"/>
            <a:ext cx="9594574" cy="5811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Jesus our Teacher,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 In your love for us, help us to develop our own talents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so that we may become like you,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and lead lives of goodness.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Bless all learners and all teachers.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 May our Catholic schools continue to serve our families,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our communities and our country.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 Help us, through our learning, to believe in you,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and to celebrate the life of your Church.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Help us to grow in holiness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as we grow in friendship with you,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and try to become saints. </a:t>
            </a:r>
          </a:p>
          <a:p>
            <a:pPr algn="ctr">
              <a:lnSpc>
                <a:spcPct val="120000"/>
              </a:lnSpc>
            </a:pPr>
            <a:r>
              <a:rPr lang="en-GB" sz="2400" dirty="0">
                <a:latin typeface="+mj-lt"/>
              </a:rPr>
              <a:t>We make this prayer in the name of Jesus, our Lord. Amen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226B23-B3EF-9AEB-14E9-5FD0CD44C919}"/>
              </a:ext>
            </a:extLst>
          </p:cNvPr>
          <p:cNvSpPr txBox="1"/>
          <p:nvPr/>
        </p:nvSpPr>
        <p:spPr>
          <a:xfrm>
            <a:off x="1789043" y="119270"/>
            <a:ext cx="869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Catholic Education Week Prayer </a:t>
            </a:r>
          </a:p>
        </p:txBody>
      </p:sp>
    </p:spTree>
    <p:extLst>
      <p:ext uri="{BB962C8B-B14F-4D97-AF65-F5344CB8AC3E}">
        <p14:creationId xmlns:p14="http://schemas.microsoft.com/office/powerpoint/2010/main" val="152247840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6059</TotalTime>
  <Words>810</Words>
  <Application>Microsoft Office PowerPoint</Application>
  <PresentationFormat>Widescreen</PresentationFormat>
  <Paragraphs>153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Slice</vt:lpstr>
      <vt:lpstr>November 2023 newsletter</vt:lpstr>
      <vt:lpstr>Contents</vt:lpstr>
      <vt:lpstr>School Updates</vt:lpstr>
      <vt:lpstr>SCHool Updates</vt:lpstr>
      <vt:lpstr>Catholic Education Fortnight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November 2023 newsletter</dc:title>
  <dc:creator>Angela Burgess</dc:creator>
  <cp:lastModifiedBy>Angela Burgess</cp:lastModifiedBy>
  <cp:revision>5</cp:revision>
  <dcterms:created xsi:type="dcterms:W3CDTF">2023-11-15T16:32:13Z</dcterms:created>
  <dcterms:modified xsi:type="dcterms:W3CDTF">2023-11-19T21:31:16Z</dcterms:modified>
</cp:coreProperties>
</file>