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18288000" cy="10287000"/>
  <p:notesSz cx="6858000" cy="9144000"/>
  <p:embeddedFontLst>
    <p:embeddedFont>
      <p:font typeface="Century Gothic" panose="020B0502020202020204" pitchFamily="34" charset="0"/>
      <p:regular r:id="rId6"/>
      <p:bold r:id="rId7"/>
      <p:italic r:id="rId8"/>
      <p:boldItalic r:id="rId9"/>
    </p:embeddedFont>
    <p:embeddedFont>
      <p:font typeface="Futura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7" d="100"/>
          <a:sy n="57" d="100"/>
        </p:scale>
        <p:origin x="744" y="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77730" y="413785"/>
            <a:ext cx="17657090" cy="9464817"/>
            <a:chOff x="0" y="0"/>
            <a:chExt cx="4650427" cy="24927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50427" cy="2492791"/>
            </a:xfrm>
            <a:custGeom>
              <a:avLst/>
              <a:gdLst/>
              <a:ahLst/>
              <a:cxnLst/>
              <a:rect l="l" t="t" r="r" b="b"/>
              <a:pathLst>
                <a:path w="4650427" h="2492791">
                  <a:moveTo>
                    <a:pt x="0" y="0"/>
                  </a:moveTo>
                  <a:lnTo>
                    <a:pt x="4650427" y="0"/>
                  </a:lnTo>
                  <a:lnTo>
                    <a:pt x="4650427" y="2492791"/>
                  </a:lnTo>
                  <a:lnTo>
                    <a:pt x="0" y="2492791"/>
                  </a:lnTo>
                  <a:close/>
                </a:path>
              </a:pathLst>
            </a:custGeom>
            <a:solidFill>
              <a:srgbClr val="FFFFF9"/>
            </a:solidFill>
            <a:ln w="85725" cap="sq">
              <a:solidFill>
                <a:srgbClr val="0F3566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50427" cy="25308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38170" y="38100"/>
            <a:ext cx="2329227" cy="232922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5441" r="-15441"/>
              </a:stretch>
            </a:blipFill>
            <a:ln w="85725" cap="sq">
              <a:solidFill>
                <a:srgbClr val="0F3566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" name="AutoShape 7"/>
          <p:cNvSpPr/>
          <p:nvPr/>
        </p:nvSpPr>
        <p:spPr>
          <a:xfrm>
            <a:off x="474239" y="5146193"/>
            <a:ext cx="17657090" cy="0"/>
          </a:xfrm>
          <a:prstGeom prst="line">
            <a:avLst/>
          </a:prstGeom>
          <a:ln w="85725" cap="flat">
            <a:solidFill>
              <a:srgbClr val="0F35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7575379" y="2611578"/>
            <a:ext cx="1630896" cy="1638129"/>
          </a:xfrm>
          <a:custGeom>
            <a:avLst/>
            <a:gdLst/>
            <a:ahLst/>
            <a:cxnLst/>
            <a:rect l="l" t="t" r="r" b="b"/>
            <a:pathLst>
              <a:path w="1630896" h="1638129">
                <a:moveTo>
                  <a:pt x="0" y="0"/>
                </a:moveTo>
                <a:lnTo>
                  <a:pt x="1630896" y="0"/>
                </a:lnTo>
                <a:lnTo>
                  <a:pt x="1630896" y="1638130"/>
                </a:lnTo>
                <a:lnTo>
                  <a:pt x="0" y="16381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37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9466837" y="2627864"/>
            <a:ext cx="1653460" cy="1617814"/>
          </a:xfrm>
          <a:custGeom>
            <a:avLst/>
            <a:gdLst/>
            <a:ahLst/>
            <a:cxnLst/>
            <a:rect l="l" t="t" r="r" b="b"/>
            <a:pathLst>
              <a:path w="1653460" h="1617814">
                <a:moveTo>
                  <a:pt x="0" y="0"/>
                </a:moveTo>
                <a:lnTo>
                  <a:pt x="1653459" y="0"/>
                </a:lnTo>
                <a:lnTo>
                  <a:pt x="1653459" y="1617814"/>
                </a:lnTo>
                <a:lnTo>
                  <a:pt x="0" y="16178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79" t="-257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7501324" y="5755878"/>
            <a:ext cx="1728647" cy="1694752"/>
          </a:xfrm>
          <a:custGeom>
            <a:avLst/>
            <a:gdLst/>
            <a:ahLst/>
            <a:cxnLst/>
            <a:rect l="l" t="t" r="r" b="b"/>
            <a:pathLst>
              <a:path w="1728647" h="1694752">
                <a:moveTo>
                  <a:pt x="0" y="0"/>
                </a:moveTo>
                <a:lnTo>
                  <a:pt x="1728647" y="0"/>
                </a:lnTo>
                <a:lnTo>
                  <a:pt x="1728647" y="1694752"/>
                </a:lnTo>
                <a:lnTo>
                  <a:pt x="0" y="16947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9399294" y="5743294"/>
            <a:ext cx="1709868" cy="1682200"/>
          </a:xfrm>
          <a:custGeom>
            <a:avLst/>
            <a:gdLst/>
            <a:ahLst/>
            <a:cxnLst/>
            <a:rect l="l" t="t" r="r" b="b"/>
            <a:pathLst>
              <a:path w="1709868" h="1682200">
                <a:moveTo>
                  <a:pt x="0" y="0"/>
                </a:moveTo>
                <a:lnTo>
                  <a:pt x="1709867" y="0"/>
                </a:lnTo>
                <a:lnTo>
                  <a:pt x="1709867" y="1682200"/>
                </a:lnTo>
                <a:lnTo>
                  <a:pt x="0" y="16822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AutoShape 12"/>
          <p:cNvSpPr/>
          <p:nvPr/>
        </p:nvSpPr>
        <p:spPr>
          <a:xfrm flipH="1">
            <a:off x="9302784" y="2329227"/>
            <a:ext cx="0" cy="7549375"/>
          </a:xfrm>
          <a:prstGeom prst="line">
            <a:avLst/>
          </a:prstGeom>
          <a:ln w="85725" cap="flat">
            <a:solidFill>
              <a:srgbClr val="0F35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13" name="Group 13"/>
          <p:cNvGrpSpPr/>
          <p:nvPr/>
        </p:nvGrpSpPr>
        <p:grpSpPr>
          <a:xfrm>
            <a:off x="7150004" y="4282122"/>
            <a:ext cx="4305561" cy="1303811"/>
            <a:chOff x="0" y="0"/>
            <a:chExt cx="1133975" cy="34339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33975" cy="343391"/>
            </a:xfrm>
            <a:custGeom>
              <a:avLst/>
              <a:gdLst/>
              <a:ahLst/>
              <a:cxnLst/>
              <a:rect l="l" t="t" r="r" b="b"/>
              <a:pathLst>
                <a:path w="1133975" h="343391">
                  <a:moveTo>
                    <a:pt x="0" y="0"/>
                  </a:moveTo>
                  <a:lnTo>
                    <a:pt x="1133975" y="0"/>
                  </a:lnTo>
                  <a:lnTo>
                    <a:pt x="1133975" y="343391"/>
                  </a:lnTo>
                  <a:lnTo>
                    <a:pt x="0" y="343391"/>
                  </a:lnTo>
                  <a:close/>
                </a:path>
              </a:pathLst>
            </a:custGeom>
            <a:solidFill>
              <a:srgbClr val="FFFFF9"/>
            </a:solidFill>
            <a:ln w="85725" cap="sq">
              <a:solidFill>
                <a:srgbClr val="0F3566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133975" cy="3814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150004" y="4380255"/>
            <a:ext cx="4305561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4399" dirty="0">
                <a:solidFill>
                  <a:srgbClr val="000000"/>
                </a:solidFill>
                <a:latin typeface="Futura"/>
              </a:rPr>
              <a:t>Primary 1</a:t>
            </a:r>
          </a:p>
          <a:p>
            <a:pPr algn="ctr">
              <a:lnSpc>
                <a:spcPts val="4619"/>
              </a:lnSpc>
            </a:pPr>
            <a:r>
              <a:rPr lang="en-US" sz="4399" dirty="0">
                <a:solidFill>
                  <a:srgbClr val="000000"/>
                </a:solidFill>
                <a:latin typeface="Futura"/>
              </a:rPr>
              <a:t>Term 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94611E-1580-24D8-A38D-2AB0BB9FF82F}"/>
              </a:ext>
            </a:extLst>
          </p:cNvPr>
          <p:cNvSpPr txBox="1"/>
          <p:nvPr/>
        </p:nvSpPr>
        <p:spPr>
          <a:xfrm>
            <a:off x="1099333" y="853861"/>
            <a:ext cx="6379537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This term we are focusing on…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Sound recognition (set 1 and 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Reading and writing CVC independently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Building a simple sentence</a:t>
            </a:r>
            <a:r>
              <a:rPr lang="en-GB" sz="2800" dirty="0">
                <a:latin typeface="Century Gothic" panose="020B0502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Creating a short story sequence (the story mountain.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Creating small narrative stories.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5A9AC2-9824-30B6-EF33-D70C0B564AF5}"/>
              </a:ext>
            </a:extLst>
          </p:cNvPr>
          <p:cNvSpPr txBox="1"/>
          <p:nvPr/>
        </p:nvSpPr>
        <p:spPr>
          <a:xfrm>
            <a:off x="11395514" y="853861"/>
            <a:ext cx="637953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This term we are focusing on…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Number recognition to 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Addition and Subtraction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Coin recognition, adding and subtraction with coins (1p and 2p) to make small amounts.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Recognising fractions (halves and quarters)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B7241A-2CB6-F1E8-419E-BAE809F89354}"/>
              </a:ext>
            </a:extLst>
          </p:cNvPr>
          <p:cNvSpPr txBox="1"/>
          <p:nvPr/>
        </p:nvSpPr>
        <p:spPr>
          <a:xfrm>
            <a:off x="1032041" y="5408979"/>
            <a:ext cx="6379537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This term we are focusing on…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building skills for emotional regulation, during challenging times.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Assessing risks and learning to travel safely when taking part in physical activities,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Exploring our rights and how to exercise them.</a:t>
            </a:r>
            <a:endParaRPr lang="en-GB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E5508D-D165-2C22-141B-84ECBCC6F34F}"/>
              </a:ext>
            </a:extLst>
          </p:cNvPr>
          <p:cNvSpPr txBox="1"/>
          <p:nvPr/>
        </p:nvSpPr>
        <p:spPr>
          <a:xfrm>
            <a:off x="11399155" y="5633587"/>
            <a:ext cx="637953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This term we are focusing on…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People who help us and the emergency services…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The human body and living things.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Our senses and exploring them in our environment.</a:t>
            </a:r>
            <a:endParaRPr lang="en-GB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5F1D1243B7AD448BA6F5087BFF010D" ma:contentTypeVersion="6" ma:contentTypeDescription="Create a new document." ma:contentTypeScope="" ma:versionID="1f1ffc0844fae396be9afd04a466965e">
  <xsd:schema xmlns:xsd="http://www.w3.org/2001/XMLSchema" xmlns:xs="http://www.w3.org/2001/XMLSchema" xmlns:p="http://schemas.microsoft.com/office/2006/metadata/properties" xmlns:ns2="de8e5afd-0f7e-4120-a470-2b6eeb5195a9" xmlns:ns3="96cb58b3-6a4c-4efa-9c41-34e2b4704646" targetNamespace="http://schemas.microsoft.com/office/2006/metadata/properties" ma:root="true" ma:fieldsID="2b230f400c965b9410bdaa233bbb2ba0" ns2:_="" ns3:_="">
    <xsd:import namespace="de8e5afd-0f7e-4120-a470-2b6eeb5195a9"/>
    <xsd:import namespace="96cb58b3-6a4c-4efa-9c41-34e2b47046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8e5afd-0f7e-4120-a470-2b6eeb5195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cb58b3-6a4c-4efa-9c41-34e2b470464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6cb58b3-6a4c-4efa-9c41-34e2b4704646">
      <UserInfo>
        <DisplayName>Caitlin Brownlie</DisplayName>
        <AccountId>30</AccountId>
        <AccountType/>
      </UserInfo>
      <UserInfo>
        <DisplayName>Angela Burgess</DisplayName>
        <AccountId>40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1A2B0585-C31A-47FD-B3B1-6E62C7E71B0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D9A781-CAEF-4AEB-BA9D-37E7EB771C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8e5afd-0f7e-4120-a470-2b6eeb5195a9"/>
    <ds:schemaRef ds:uri="96cb58b3-6a4c-4efa-9c41-34e2b47046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9436CDB-4893-4896-9272-D1212120537B}">
  <ds:schemaRefs>
    <ds:schemaRef ds:uri="http://purl.org/dc/terms/"/>
    <ds:schemaRef ds:uri="http://schemas.openxmlformats.org/package/2006/metadata/core-properties"/>
    <ds:schemaRef ds:uri="96cb58b3-6a4c-4efa-9c41-34e2b4704646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de8e5afd-0f7e-4120-a470-2b6eeb5195a9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8245</TotalTime>
  <Words>155</Words>
  <Application>Microsoft Office PowerPoint</Application>
  <PresentationFormat>Custom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 Info Template</dc:title>
  <cp:lastModifiedBy>Katy Crookston</cp:lastModifiedBy>
  <cp:revision>3</cp:revision>
  <cp:lastPrinted>2024-02-07T10:58:47Z</cp:lastPrinted>
  <dcterms:created xsi:type="dcterms:W3CDTF">2006-08-16T00:00:00Z</dcterms:created>
  <dcterms:modified xsi:type="dcterms:W3CDTF">2024-02-19T14:43:01Z</dcterms:modified>
  <dc:identifier>DAF5qviREbc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0x010100185F1D1243B7AD448BA6F5087BFF010D</vt:lpwstr>
  </property>
</Properties>
</file>