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CW Cursive Writing 1" panose="03050602040000000000" pitchFamily="66" charset="0"/>
      <p:regular r:id="rId8"/>
    </p:embeddedFont>
    <p:embeddedFont>
      <p:font typeface="Futura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66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F5659-3128-4BE1-80A1-6AECBDCBDBA7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5C367-F7C5-4198-9ED6-B16702AA3B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243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5C367-F7C5-4198-9ED6-B16702AA3B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8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0296" y="188733"/>
            <a:ext cx="17807408" cy="9689869"/>
            <a:chOff x="0" y="-38100"/>
            <a:chExt cx="4690017" cy="2552064"/>
          </a:xfrm>
        </p:grpSpPr>
        <p:sp>
          <p:nvSpPr>
            <p:cNvPr id="3" name="Freeform 3"/>
            <p:cNvSpPr/>
            <p:nvPr/>
          </p:nvSpPr>
          <p:spPr>
            <a:xfrm>
              <a:off x="39590" y="21173"/>
              <a:ext cx="4650427" cy="2492791"/>
            </a:xfrm>
            <a:custGeom>
              <a:avLst/>
              <a:gdLst/>
              <a:ahLst/>
              <a:cxnLst/>
              <a:rect l="l" t="t" r="r" b="b"/>
              <a:pathLst>
                <a:path w="4650427" h="2492791">
                  <a:moveTo>
                    <a:pt x="0" y="0"/>
                  </a:moveTo>
                  <a:lnTo>
                    <a:pt x="4650427" y="0"/>
                  </a:lnTo>
                  <a:lnTo>
                    <a:pt x="4650427" y="2492791"/>
                  </a:lnTo>
                  <a:lnTo>
                    <a:pt x="0" y="24927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kumimoji="0" lang="en-GB" sz="16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endParaRPr>
            </a:p>
            <a:p>
              <a:endParaRPr lang="en-GB" sz="1600" dirty="0">
                <a:latin typeface="CCW Cursive Writing 1" panose="03050602040000000000" pitchFamily="66" charset="0"/>
              </a:endParaRPr>
            </a:p>
            <a:p>
              <a:endParaRPr lang="en-GB" b="1" u="sng" dirty="0">
                <a:latin typeface="CCW Cursive Writing 1" panose="03050602040000000000" pitchFamily="66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b="1" u="sng" dirty="0">
                <a:latin typeface="CCW Cursive Writing 1" panose="03050602040000000000" pitchFamily="66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50427" cy="253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52003" y="372627"/>
            <a:ext cx="2329227" cy="232922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5441" r="-15441"/>
              </a:stretch>
            </a:blip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AutoShape 7"/>
          <p:cNvSpPr/>
          <p:nvPr/>
        </p:nvSpPr>
        <p:spPr>
          <a:xfrm>
            <a:off x="474239" y="5295900"/>
            <a:ext cx="17657090" cy="0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dirty="0"/>
          </a:p>
        </p:txBody>
      </p:sp>
      <p:sp>
        <p:nvSpPr>
          <p:cNvPr id="8" name="Freeform 8"/>
          <p:cNvSpPr/>
          <p:nvPr/>
        </p:nvSpPr>
        <p:spPr>
          <a:xfrm>
            <a:off x="7671888" y="2733747"/>
            <a:ext cx="1630896" cy="1638129"/>
          </a:xfrm>
          <a:custGeom>
            <a:avLst/>
            <a:gdLst/>
            <a:ahLst/>
            <a:cxnLst/>
            <a:rect l="l" t="t" r="r" b="b"/>
            <a:pathLst>
              <a:path w="1630896" h="1638129">
                <a:moveTo>
                  <a:pt x="0" y="0"/>
                </a:moveTo>
                <a:lnTo>
                  <a:pt x="1630896" y="0"/>
                </a:lnTo>
                <a:lnTo>
                  <a:pt x="1630896" y="1638130"/>
                </a:lnTo>
                <a:lnTo>
                  <a:pt x="0" y="1638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456872" y="2690111"/>
            <a:ext cx="1653460" cy="1617814"/>
          </a:xfrm>
          <a:custGeom>
            <a:avLst/>
            <a:gdLst/>
            <a:ahLst/>
            <a:cxnLst/>
            <a:rect l="l" t="t" r="r" b="b"/>
            <a:pathLst>
              <a:path w="1653460" h="1617814">
                <a:moveTo>
                  <a:pt x="0" y="0"/>
                </a:moveTo>
                <a:lnTo>
                  <a:pt x="1653459" y="0"/>
                </a:lnTo>
                <a:lnTo>
                  <a:pt x="1653459" y="1617814"/>
                </a:lnTo>
                <a:lnTo>
                  <a:pt x="0" y="16178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9" t="-257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226475" y="5845199"/>
            <a:ext cx="1728647" cy="1694752"/>
          </a:xfrm>
          <a:custGeom>
            <a:avLst/>
            <a:gdLst/>
            <a:ahLst/>
            <a:cxnLst/>
            <a:rect l="l" t="t" r="r" b="b"/>
            <a:pathLst>
              <a:path w="1728647" h="1694752">
                <a:moveTo>
                  <a:pt x="0" y="0"/>
                </a:moveTo>
                <a:lnTo>
                  <a:pt x="1728647" y="0"/>
                </a:lnTo>
                <a:lnTo>
                  <a:pt x="1728647" y="1694752"/>
                </a:lnTo>
                <a:lnTo>
                  <a:pt x="0" y="16947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717493" y="5864249"/>
            <a:ext cx="1709868" cy="1682200"/>
          </a:xfrm>
          <a:custGeom>
            <a:avLst/>
            <a:gdLst/>
            <a:ahLst/>
            <a:cxnLst/>
            <a:rect l="l" t="t" r="r" b="b"/>
            <a:pathLst>
              <a:path w="1709868" h="1682200">
                <a:moveTo>
                  <a:pt x="0" y="0"/>
                </a:moveTo>
                <a:lnTo>
                  <a:pt x="1709867" y="0"/>
                </a:lnTo>
                <a:lnTo>
                  <a:pt x="1709867" y="1682200"/>
                </a:lnTo>
                <a:lnTo>
                  <a:pt x="0" y="1682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 flipH="1">
            <a:off x="9302784" y="2329227"/>
            <a:ext cx="0" cy="7549375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7150004" y="4350887"/>
            <a:ext cx="4305561" cy="1303811"/>
            <a:chOff x="0" y="0"/>
            <a:chExt cx="1133975" cy="3433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3975" cy="343391"/>
            </a:xfrm>
            <a:custGeom>
              <a:avLst/>
              <a:gdLst/>
              <a:ahLst/>
              <a:cxnLst/>
              <a:rect l="l" t="t" r="r" b="b"/>
              <a:pathLst>
                <a:path w="1133975" h="343391">
                  <a:moveTo>
                    <a:pt x="0" y="0"/>
                  </a:moveTo>
                  <a:lnTo>
                    <a:pt x="1133975" y="0"/>
                  </a:lnTo>
                  <a:lnTo>
                    <a:pt x="1133975" y="343391"/>
                  </a:lnTo>
                  <a:lnTo>
                    <a:pt x="0" y="3433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33975" cy="381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150004" y="4380255"/>
            <a:ext cx="4305561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Primary 4</a:t>
            </a:r>
          </a:p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Term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4F2BDF-E18E-DD44-D1A8-BBB0E7883AD7}"/>
              </a:ext>
            </a:extLst>
          </p:cNvPr>
          <p:cNvSpPr txBox="1"/>
          <p:nvPr/>
        </p:nvSpPr>
        <p:spPr>
          <a:xfrm>
            <a:off x="485859" y="529101"/>
            <a:ext cx="83429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latin typeface="CCW Cursive Writing 1" panose="03050602040000000000" pitchFamily="66" charset="0"/>
              </a:rPr>
              <a:t>Reading</a:t>
            </a:r>
          </a:p>
          <a:p>
            <a:endParaRPr lang="en-GB" sz="1400" b="1" u="sng" dirty="0">
              <a:latin typeface="CCW Cursive Writing 1" panose="03050602040000000000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b="1" i="1" dirty="0">
                <a:latin typeface="CCW Cursive Writing 1" panose="03050602040000000000" pitchFamily="66" charset="0"/>
              </a:rPr>
              <a:t>Reciprocal reading </a:t>
            </a:r>
            <a:r>
              <a:rPr lang="en-GB" sz="1400" dirty="0">
                <a:latin typeface="CCW Cursive Writing 1" panose="03050602040000000000" pitchFamily="66" charset="0"/>
              </a:rPr>
              <a:t>– We are learning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how to use skills in predicting, clarifying and summarising.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We will be learning to develop our </a:t>
            </a:r>
            <a:r>
              <a:rPr lang="en-GB" sz="1400" b="1" i="1" dirty="0">
                <a:latin typeface="CCW Cursive Writing 1" panose="03050602040000000000" pitchFamily="66" charset="0"/>
              </a:rPr>
              <a:t>comprehension</a:t>
            </a:r>
          </a:p>
          <a:p>
            <a:r>
              <a:rPr lang="en-GB" sz="1400" b="1" i="1" dirty="0">
                <a:latin typeface="CCW Cursive Writing 1" panose="03050602040000000000" pitchFamily="66" charset="0"/>
              </a:rPr>
              <a:t> skills</a:t>
            </a:r>
            <a:r>
              <a:rPr lang="en-GB" sz="1400" dirty="0">
                <a:latin typeface="CCW Cursive Writing 1" panose="03050602040000000000" pitchFamily="66" charset="0"/>
              </a:rPr>
              <a:t>.</a:t>
            </a:r>
          </a:p>
          <a:p>
            <a:endParaRPr lang="en-GB" sz="1400" dirty="0">
              <a:latin typeface="CCW Cursive Writing 1" panose="03050602040000000000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Writing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We will be using ‘</a:t>
            </a:r>
            <a:r>
              <a:rPr lang="en-GB" sz="1400" b="1" i="1" dirty="0">
                <a:solidFill>
                  <a:prstClr val="black"/>
                </a:solidFill>
                <a:latin typeface="CCW Cursive Writing 1" panose="03050602040000000000" pitchFamily="66" charset="0"/>
              </a:rPr>
              <a:t>Colourful Semantics</a:t>
            </a:r>
            <a:r>
              <a:rPr lang="en-GB" sz="1400" b="1" dirty="0">
                <a:solidFill>
                  <a:prstClr val="black"/>
                </a:solidFill>
                <a:latin typeface="CCW Cursive Writing 1" panose="03050602040000000000" pitchFamily="66" charset="0"/>
              </a:rPr>
              <a:t>’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to build sentences and stories.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We will be using </a:t>
            </a:r>
            <a:r>
              <a:rPr kumimoji="0" lang="en-GB" sz="1400" b="1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persuasive language </a:t>
            </a: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to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create letters and posters.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Listening and Talking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CW Cursive Writing 1" panose="03050602040000000000" pitchFamily="66" charset="0"/>
                <a:ea typeface="+mn-ea"/>
                <a:cs typeface="+mn-cs"/>
              </a:rPr>
              <a:t>Note taking and discussions.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Creating video advertisements using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CW Cursive Writing 1" panose="03050602040000000000" pitchFamily="66" charset="0"/>
              </a:rPr>
              <a:t>persuasive language.</a:t>
            </a:r>
            <a:endParaRPr kumimoji="0" lang="en-GB" sz="1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CW Cursive Writing 1" panose="03050602040000000000" pitchFamily="66" charset="0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68922E-37AA-84F5-38C0-99219FAC12A2}"/>
              </a:ext>
            </a:extLst>
          </p:cNvPr>
          <p:cNvSpPr txBox="1"/>
          <p:nvPr/>
        </p:nvSpPr>
        <p:spPr>
          <a:xfrm>
            <a:off x="11588374" y="424577"/>
            <a:ext cx="89262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latin typeface="CCW Cursive Writing 1" panose="03050602040000000000" pitchFamily="66" charset="0"/>
              </a:rPr>
              <a:t>Wider 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We will be learning about </a:t>
            </a:r>
          </a:p>
          <a:p>
            <a:endParaRPr lang="en-GB" sz="1400" b="1" i="1" dirty="0">
              <a:latin typeface="CCW Cursive Writing 1" panose="03050602040000000000" pitchFamily="66" charset="0"/>
            </a:endParaRPr>
          </a:p>
          <a:p>
            <a:r>
              <a:rPr lang="en-GB" sz="1400" b="1" i="1" dirty="0">
                <a:latin typeface="CCW Cursive Writing 1" panose="03050602040000000000" pitchFamily="66" charset="0"/>
              </a:rPr>
              <a:t>Time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 O’ Clock.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 Half past.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 Quarter past/ Quarter to.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-Analogue and Digital clocks.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-5 minute intervals.</a:t>
            </a:r>
          </a:p>
          <a:p>
            <a:endParaRPr lang="en-GB" sz="1400" dirty="0">
              <a:latin typeface="CCW Cursive Writing 1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i="1" dirty="0">
                <a:latin typeface="CCW Cursive Writing 1" panose="03050602040000000000" pitchFamily="66" charset="0"/>
              </a:rPr>
              <a:t>Fractions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1" i="1" dirty="0">
              <a:latin typeface="CCW Cursive Writing 1" panose="03050602040000000000" pitchFamily="66" charset="0"/>
            </a:endParaRPr>
          </a:p>
          <a:p>
            <a:r>
              <a:rPr lang="en-GB" sz="1400" b="1" i="1" dirty="0">
                <a:latin typeface="CCW Cursive Writing 1" panose="03050602040000000000" pitchFamily="66" charset="0"/>
              </a:rPr>
              <a:t>   -</a:t>
            </a:r>
            <a:r>
              <a:rPr lang="en-GB" sz="1400" dirty="0">
                <a:latin typeface="CCW Cursive Writing 1" panose="03050602040000000000" pitchFamily="66" charset="0"/>
              </a:rPr>
              <a:t>Fraction of a number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   -Fraction of a shape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   -Comparing fractions</a:t>
            </a:r>
          </a:p>
          <a:p>
            <a:endParaRPr lang="en-GB" sz="1400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Number Process</a:t>
            </a: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Multiplication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Division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Problem Solving</a:t>
            </a: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</p:txBody>
      </p:sp>
      <p:pic>
        <p:nvPicPr>
          <p:cNvPr id="1028" name="Picture 4" descr="Teaching Equivalent Fractions - TeachableMath">
            <a:extLst>
              <a:ext uri="{FF2B5EF4-FFF2-40B4-BE49-F238E27FC236}">
                <a16:creationId xmlns:a16="http://schemas.microsoft.com/office/drawing/2014/main" id="{29EF6126-8357-9B44-2DB8-33A9A9146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0050" y="3009900"/>
            <a:ext cx="1361737" cy="70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ock display digital, analogue, Roman numerals &amp; 24 hour. KS1 KS2 maths  telling the time | Teaching Resources">
            <a:extLst>
              <a:ext uri="{FF2B5EF4-FFF2-40B4-BE49-F238E27FC236}">
                <a16:creationId xmlns:a16="http://schemas.microsoft.com/office/drawing/2014/main" id="{7AD05146-BCD2-F354-A41C-1B190FB3B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478" y="1326234"/>
            <a:ext cx="1480205" cy="11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lourful Semantics | Speech Therapy | Blog | Sparking Speech">
            <a:extLst>
              <a:ext uri="{FF2B5EF4-FFF2-40B4-BE49-F238E27FC236}">
                <a16:creationId xmlns:a16="http://schemas.microsoft.com/office/drawing/2014/main" id="{752CA466-FA1E-711B-DC5E-E3D6D97D0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188" y="2653356"/>
            <a:ext cx="1398110" cy="53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71E2ADC-E869-5325-749C-13C7BA7CF55D}"/>
              </a:ext>
            </a:extLst>
          </p:cNvPr>
          <p:cNvSpPr txBox="1"/>
          <p:nvPr/>
        </p:nvSpPr>
        <p:spPr>
          <a:xfrm>
            <a:off x="11588374" y="5595223"/>
            <a:ext cx="630900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latin typeface="CCW Cursive Writing 1" panose="03050602040000000000" pitchFamily="66" charset="0"/>
              </a:rPr>
              <a:t>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Preparing for our First Holy Communion.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Laudato Si   </a:t>
            </a: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Spanish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We are learning about: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-animals.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- our family.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CW Cursive Writing 1" panose="03050602040000000000" pitchFamily="66" charset="0"/>
            </a:endParaRP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The Rainforest</a:t>
            </a:r>
          </a:p>
          <a:p>
            <a:r>
              <a:rPr lang="en-GB" sz="1400" dirty="0">
                <a:latin typeface="CCW Cursive Writing 1" panose="03050602040000000000" pitchFamily="66" charset="0"/>
              </a:rPr>
              <a:t>We are learning about: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The 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Habitats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Animals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CW Cursive Writing 1" panose="03050602040000000000" pitchFamily="66" charset="0"/>
              </a:rPr>
              <a:t>Deforestation</a:t>
            </a:r>
          </a:p>
          <a:p>
            <a:endParaRPr lang="en-GB" sz="1400" dirty="0">
              <a:latin typeface="CCW Cursive Writing 1" panose="03050602040000000000" pitchFamily="66" charset="0"/>
            </a:endParaRP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endParaRPr lang="en-GB" dirty="0"/>
          </a:p>
        </p:txBody>
      </p:sp>
      <p:pic>
        <p:nvPicPr>
          <p:cNvPr id="1034" name="Picture 10" descr="KS2 Rainforest Activities">
            <a:extLst>
              <a:ext uri="{FF2B5EF4-FFF2-40B4-BE49-F238E27FC236}">
                <a16:creationId xmlns:a16="http://schemas.microsoft.com/office/drawing/2014/main" id="{9ABBDAE5-6453-AC3B-1CF4-C8F0CC44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362" y="7708442"/>
            <a:ext cx="1088436" cy="135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st Holy Communion 2022 – St Gregorys Church">
            <a:extLst>
              <a:ext uri="{FF2B5EF4-FFF2-40B4-BE49-F238E27FC236}">
                <a16:creationId xmlns:a16="http://schemas.microsoft.com/office/drawing/2014/main" id="{C49E2E16-CBE1-4A5A-BBAF-B939541C5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6015" y="6103914"/>
            <a:ext cx="740103" cy="74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3AA2CF-4C28-F6FD-8091-139F4EA5A7F7}"/>
              </a:ext>
            </a:extLst>
          </p:cNvPr>
          <p:cNvSpPr txBox="1"/>
          <p:nvPr/>
        </p:nvSpPr>
        <p:spPr>
          <a:xfrm>
            <a:off x="617455" y="5340066"/>
            <a:ext cx="70639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Health and Wellbeing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CW Cursive Writing 1" panose="03050602040000000000" pitchFamily="66" charset="0"/>
              </a:rPr>
              <a:t>We are learning about where living </a:t>
            </a:r>
          </a:p>
          <a:p>
            <a:r>
              <a:rPr lang="en-GB" sz="1600" dirty="0">
                <a:latin typeface="CCW Cursive Writing 1" panose="03050602040000000000" pitchFamily="66" charset="0"/>
              </a:rPr>
              <a:t>things come from and about how they grow, develop and are nurtured.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u="sng" dirty="0">
              <a:latin typeface="CCW Cursive Writing 1" panose="03050602040000000000" pitchFamily="66" charset="0"/>
            </a:endParaRPr>
          </a:p>
          <a:p>
            <a:endParaRPr lang="en-GB" sz="1600" b="1" u="sng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RRS and Global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CW Cursive Writing 1" panose="03050602040000000000" pitchFamily="66" charset="0"/>
              </a:rPr>
              <a:t>We will continue to learn about our Rights and link these to our Global Goals. </a:t>
            </a:r>
          </a:p>
          <a:p>
            <a:endParaRPr lang="en-GB" sz="1600" dirty="0">
              <a:latin typeface="CCW Cursive Writing 1" panose="03050602040000000000" pitchFamily="66" charset="0"/>
            </a:endParaRPr>
          </a:p>
          <a:p>
            <a:endParaRPr lang="en-GB" sz="1600" dirty="0">
              <a:latin typeface="CCW Cursive Writing 1" panose="03050602040000000000" pitchFamily="66" charset="0"/>
            </a:endParaRPr>
          </a:p>
          <a:p>
            <a:endParaRPr lang="en-GB" sz="1600" dirty="0">
              <a:latin typeface="CCW Cursive Writing 1" panose="03050602040000000000" pitchFamily="66" charset="0"/>
            </a:endParaRPr>
          </a:p>
          <a:p>
            <a:r>
              <a:rPr lang="en-GB" sz="1600" b="1" u="sng" dirty="0">
                <a:latin typeface="CCW Cursive Writing 1" panose="03050602040000000000" pitchFamily="66" charset="0"/>
              </a:rPr>
              <a:t>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CW Cursive Writing 1" panose="03050602040000000000" pitchFamily="66" charset="0"/>
              </a:rPr>
              <a:t>We are leaning to improve our fitness and performance through fitness stations. </a:t>
            </a:r>
          </a:p>
          <a:p>
            <a:endParaRPr lang="en-GB" dirty="0"/>
          </a:p>
        </p:txBody>
      </p:sp>
      <p:pic>
        <p:nvPicPr>
          <p:cNvPr id="1038" name="Picture 14" descr="Your Rights - Reach">
            <a:extLst>
              <a:ext uri="{FF2B5EF4-FFF2-40B4-BE49-F238E27FC236}">
                <a16:creationId xmlns:a16="http://schemas.microsoft.com/office/drawing/2014/main" id="{3C999BC0-08A1-3928-25FA-B07218E14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13" y="7857652"/>
            <a:ext cx="777589" cy="59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itness circuit station cards | Physical education lessons, Physical  education games, Physical education activities">
            <a:extLst>
              <a:ext uri="{FF2B5EF4-FFF2-40B4-BE49-F238E27FC236}">
                <a16:creationId xmlns:a16="http://schemas.microsoft.com/office/drawing/2014/main" id="{C1E072C5-1930-BF0D-7783-80D7527CD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92" y="8364078"/>
            <a:ext cx="936368" cy="140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227</Words>
  <Application>Microsoft Office PowerPoint</Application>
  <PresentationFormat>Custom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Futura</vt:lpstr>
      <vt:lpstr>CCW Cursive Writing 1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 Info Template</dc:title>
  <dc:creator>Laura Begley</dc:creator>
  <cp:lastModifiedBy>Laura Begley</cp:lastModifiedBy>
  <cp:revision>3</cp:revision>
  <dcterms:created xsi:type="dcterms:W3CDTF">2006-08-16T00:00:00Z</dcterms:created>
  <dcterms:modified xsi:type="dcterms:W3CDTF">2024-01-17T10:23:18Z</dcterms:modified>
  <dc:identifier>DAF5qviREbc</dc:identifier>
</cp:coreProperties>
</file>