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8288000" cy="10287000"/>
  <p:notesSz cx="6858000" cy="9144000"/>
  <p:embeddedFontLst>
    <p:embeddedFont>
      <p:font typeface="Comic Sans MS" panose="030F0702030302020204" pitchFamily="66" charset="0"/>
      <p:regular r:id="rId3"/>
      <p:bold r:id="rId4"/>
      <p:italic r:id="rId5"/>
      <p:boldItalic r:id="rId6"/>
    </p:embeddedFont>
    <p:embeddedFont>
      <p:font typeface="Futura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7" d="100"/>
          <a:sy n="57" d="100"/>
        </p:scale>
        <p:origin x="60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08106" y="247957"/>
            <a:ext cx="17657090" cy="9609478"/>
            <a:chOff x="0" y="-38100"/>
            <a:chExt cx="4650427" cy="25308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50427" cy="2492791"/>
            </a:xfrm>
            <a:custGeom>
              <a:avLst/>
              <a:gdLst/>
              <a:ahLst/>
              <a:cxnLst/>
              <a:rect l="l" t="t" r="r" b="b"/>
              <a:pathLst>
                <a:path w="4650427" h="2492791">
                  <a:moveTo>
                    <a:pt x="0" y="0"/>
                  </a:moveTo>
                  <a:lnTo>
                    <a:pt x="4650427" y="0"/>
                  </a:lnTo>
                  <a:lnTo>
                    <a:pt x="4650427" y="2492791"/>
                  </a:lnTo>
                  <a:lnTo>
                    <a:pt x="0" y="2492791"/>
                  </a:lnTo>
                  <a:close/>
                </a:path>
              </a:pathLst>
            </a:custGeom>
            <a:solidFill>
              <a:srgbClr val="FFFFF9"/>
            </a:solidFill>
            <a:ln w="85725" cap="sq">
              <a:solidFill>
                <a:srgbClr val="0F3566"/>
              </a:solidFill>
              <a:prstDash val="solid"/>
              <a:miter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50427" cy="25308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38171" y="0"/>
            <a:ext cx="2329227" cy="2329227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5441" r="-15441"/>
              </a:stretch>
            </a:blipFill>
            <a:ln w="85725" cap="sq">
              <a:solidFill>
                <a:srgbClr val="0F3566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" name="AutoShape 7"/>
          <p:cNvSpPr/>
          <p:nvPr/>
        </p:nvSpPr>
        <p:spPr>
          <a:xfrm>
            <a:off x="474239" y="5146193"/>
            <a:ext cx="17657090" cy="0"/>
          </a:xfrm>
          <a:prstGeom prst="line">
            <a:avLst/>
          </a:prstGeom>
          <a:ln w="85725" cap="flat">
            <a:solidFill>
              <a:srgbClr val="0F356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7275350" y="2520992"/>
            <a:ext cx="1630896" cy="1638129"/>
          </a:xfrm>
          <a:custGeom>
            <a:avLst/>
            <a:gdLst/>
            <a:ahLst/>
            <a:cxnLst/>
            <a:rect l="l" t="t" r="r" b="b"/>
            <a:pathLst>
              <a:path w="1630896" h="1638129">
                <a:moveTo>
                  <a:pt x="0" y="0"/>
                </a:moveTo>
                <a:lnTo>
                  <a:pt x="1630896" y="0"/>
                </a:lnTo>
                <a:lnTo>
                  <a:pt x="1630896" y="1638130"/>
                </a:lnTo>
                <a:lnTo>
                  <a:pt x="0" y="16381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37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9552445" y="2490144"/>
            <a:ext cx="1653460" cy="1617814"/>
          </a:xfrm>
          <a:custGeom>
            <a:avLst/>
            <a:gdLst/>
            <a:ahLst/>
            <a:cxnLst/>
            <a:rect l="l" t="t" r="r" b="b"/>
            <a:pathLst>
              <a:path w="1653460" h="1617814">
                <a:moveTo>
                  <a:pt x="0" y="0"/>
                </a:moveTo>
                <a:lnTo>
                  <a:pt x="1653459" y="0"/>
                </a:lnTo>
                <a:lnTo>
                  <a:pt x="1653459" y="1617814"/>
                </a:lnTo>
                <a:lnTo>
                  <a:pt x="0" y="16178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79" t="-2574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7226475" y="5845199"/>
            <a:ext cx="1728647" cy="1694752"/>
          </a:xfrm>
          <a:custGeom>
            <a:avLst/>
            <a:gdLst/>
            <a:ahLst/>
            <a:cxnLst/>
            <a:rect l="l" t="t" r="r" b="b"/>
            <a:pathLst>
              <a:path w="1728647" h="1694752">
                <a:moveTo>
                  <a:pt x="0" y="0"/>
                </a:moveTo>
                <a:lnTo>
                  <a:pt x="1728647" y="0"/>
                </a:lnTo>
                <a:lnTo>
                  <a:pt x="1728647" y="1694752"/>
                </a:lnTo>
                <a:lnTo>
                  <a:pt x="0" y="16947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9717493" y="5864249"/>
            <a:ext cx="1709868" cy="1682200"/>
          </a:xfrm>
          <a:custGeom>
            <a:avLst/>
            <a:gdLst/>
            <a:ahLst/>
            <a:cxnLst/>
            <a:rect l="l" t="t" r="r" b="b"/>
            <a:pathLst>
              <a:path w="1709868" h="1682200">
                <a:moveTo>
                  <a:pt x="0" y="0"/>
                </a:moveTo>
                <a:lnTo>
                  <a:pt x="1709867" y="0"/>
                </a:lnTo>
                <a:lnTo>
                  <a:pt x="1709867" y="1682200"/>
                </a:lnTo>
                <a:lnTo>
                  <a:pt x="0" y="16822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AutoShape 12"/>
          <p:cNvSpPr/>
          <p:nvPr/>
        </p:nvSpPr>
        <p:spPr>
          <a:xfrm flipH="1">
            <a:off x="9302784" y="2329227"/>
            <a:ext cx="0" cy="7549375"/>
          </a:xfrm>
          <a:prstGeom prst="line">
            <a:avLst/>
          </a:prstGeom>
          <a:ln w="85725" cap="flat">
            <a:solidFill>
              <a:srgbClr val="0F356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grpSp>
        <p:nvGrpSpPr>
          <p:cNvPr id="13" name="Group 13"/>
          <p:cNvGrpSpPr/>
          <p:nvPr/>
        </p:nvGrpSpPr>
        <p:grpSpPr>
          <a:xfrm>
            <a:off x="7150004" y="4350887"/>
            <a:ext cx="4305561" cy="1303811"/>
            <a:chOff x="0" y="0"/>
            <a:chExt cx="1133975" cy="34339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33975" cy="343391"/>
            </a:xfrm>
            <a:custGeom>
              <a:avLst/>
              <a:gdLst/>
              <a:ahLst/>
              <a:cxnLst/>
              <a:rect l="l" t="t" r="r" b="b"/>
              <a:pathLst>
                <a:path w="1133975" h="343391">
                  <a:moveTo>
                    <a:pt x="0" y="0"/>
                  </a:moveTo>
                  <a:lnTo>
                    <a:pt x="1133975" y="0"/>
                  </a:lnTo>
                  <a:lnTo>
                    <a:pt x="1133975" y="343391"/>
                  </a:lnTo>
                  <a:lnTo>
                    <a:pt x="0" y="343391"/>
                  </a:lnTo>
                  <a:close/>
                </a:path>
              </a:pathLst>
            </a:custGeom>
            <a:solidFill>
              <a:srgbClr val="FFFFF9"/>
            </a:solidFill>
            <a:ln w="85725" cap="sq">
              <a:solidFill>
                <a:srgbClr val="0F3566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133975" cy="3814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7150004" y="4380255"/>
            <a:ext cx="4305561" cy="117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9"/>
              </a:lnSpc>
            </a:pPr>
            <a:r>
              <a:rPr lang="en-US" sz="4399" dirty="0">
                <a:solidFill>
                  <a:srgbClr val="000000"/>
                </a:solidFill>
                <a:latin typeface="Futura"/>
              </a:rPr>
              <a:t>Primary 6</a:t>
            </a:r>
          </a:p>
          <a:p>
            <a:pPr algn="ctr">
              <a:lnSpc>
                <a:spcPts val="4619"/>
              </a:lnSpc>
            </a:pPr>
            <a:r>
              <a:rPr lang="en-US" sz="4399" dirty="0">
                <a:solidFill>
                  <a:srgbClr val="000000"/>
                </a:solidFill>
                <a:latin typeface="Futura"/>
              </a:rPr>
              <a:t>Term 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D026BCB-069A-CBE3-ABB5-FC25E69F2650}"/>
              </a:ext>
            </a:extLst>
          </p:cNvPr>
          <p:cNvSpPr txBox="1"/>
          <p:nvPr/>
        </p:nvSpPr>
        <p:spPr>
          <a:xfrm>
            <a:off x="729844" y="882815"/>
            <a:ext cx="625104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u="sng" dirty="0">
                <a:latin typeface="Comic Sans MS" panose="030F0702030302020204" pitchFamily="66" charset="0"/>
              </a:rPr>
              <a:t>Descriptive writing</a:t>
            </a:r>
            <a:r>
              <a:rPr lang="en-GB" sz="2000" b="1" dirty="0">
                <a:latin typeface="Comic Sans MS" panose="030F0702030302020204" pitchFamily="66" charset="0"/>
              </a:rPr>
              <a:t>: Using metaphors, similes, adjectives and adverbs to describe a place they have visited. </a:t>
            </a:r>
          </a:p>
          <a:p>
            <a:endParaRPr lang="en-GB" sz="2000" b="1" u="sng" dirty="0">
              <a:latin typeface="Comic Sans MS" panose="030F0702030302020204" pitchFamily="66" charset="0"/>
            </a:endParaRPr>
          </a:p>
          <a:p>
            <a:r>
              <a:rPr lang="en-GB" sz="2000" b="1" u="sng" dirty="0">
                <a:latin typeface="Comic Sans MS" panose="030F0702030302020204" pitchFamily="66" charset="0"/>
              </a:rPr>
              <a:t> Reading with fluency and understanding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>
                <a:latin typeface="Comic Sans MS" panose="030F0702030302020204" pitchFamily="66" charset="0"/>
              </a:rPr>
              <a:t>Reading and analysing a text in groups with a  focus on the style of writing e.g. genre, use of adjectives, metaphors etc</a:t>
            </a:r>
          </a:p>
          <a:p>
            <a:endParaRPr lang="en-GB" sz="2000" b="1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u="sng" dirty="0">
                <a:latin typeface="Comic Sans MS" panose="030F0702030302020204" pitchFamily="66" charset="0"/>
              </a:rPr>
              <a:t>Spelling</a:t>
            </a:r>
            <a:r>
              <a:rPr lang="en-GB" sz="2000" b="1">
                <a:latin typeface="Comic Sans MS" panose="030F0702030302020204" pitchFamily="66" charset="0"/>
              </a:rPr>
              <a:t>: Using </a:t>
            </a:r>
            <a:r>
              <a:rPr lang="en-GB" sz="2000" b="1" dirty="0">
                <a:latin typeface="Comic Sans MS" panose="030F0702030302020204" pitchFamily="66" charset="0"/>
              </a:rPr>
              <a:t>spelling patterns to improve confidence in phonetical awareness.</a:t>
            </a:r>
          </a:p>
          <a:p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343F62B-7F17-3685-FBC8-3AEA5C06ACF4}"/>
              </a:ext>
            </a:extLst>
          </p:cNvPr>
          <p:cNvSpPr txBox="1"/>
          <p:nvPr/>
        </p:nvSpPr>
        <p:spPr>
          <a:xfrm>
            <a:off x="11455565" y="5995623"/>
            <a:ext cx="638450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u="sng" dirty="0">
                <a:latin typeface="Comic Sans MS" panose="030F0702030302020204" pitchFamily="66" charset="0"/>
              </a:rPr>
              <a:t>Scottish Wildlife</a:t>
            </a:r>
            <a:r>
              <a:rPr lang="en-GB" sz="2000" b="1" dirty="0">
                <a:latin typeface="Comic Sans MS" panose="030F0702030302020204" pitchFamily="66" charset="0"/>
              </a:rPr>
              <a:t>: We are learning to identify different animal and plant species as well as learning about food chains and eco-systems. There will be a focus on conservation.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b="1" dirty="0"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u="sng" dirty="0">
                <a:latin typeface="Comic Sans MS" panose="030F0702030302020204" pitchFamily="66" charset="0"/>
              </a:rPr>
              <a:t>John Muir Award</a:t>
            </a:r>
            <a:r>
              <a:rPr lang="en-GB" sz="2000" b="1" dirty="0">
                <a:latin typeface="Comic Sans MS" panose="030F0702030302020204" pitchFamily="66" charset="0"/>
              </a:rPr>
              <a:t>: We are working towards our Explorer award this academic year and will be undertaking a lot of outdoor learning including some trips to local areas of natural beauty.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8F5427-18BB-7AE3-D5AD-F6885A0F3FD1}"/>
              </a:ext>
            </a:extLst>
          </p:cNvPr>
          <p:cNvSpPr txBox="1"/>
          <p:nvPr/>
        </p:nvSpPr>
        <p:spPr>
          <a:xfrm>
            <a:off x="11583746" y="301908"/>
            <a:ext cx="705764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GB" sz="2000" b="1" dirty="0"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u="sng" dirty="0">
                <a:latin typeface="Comic Sans MS" panose="030F0702030302020204" pitchFamily="66" charset="0"/>
              </a:rPr>
              <a:t>Number and number processes:</a:t>
            </a:r>
          </a:p>
          <a:p>
            <a:r>
              <a:rPr lang="en-GB" sz="2000" b="1" dirty="0">
                <a:latin typeface="Comic Sans MS" panose="030F0702030302020204" pitchFamily="66" charset="0"/>
              </a:rPr>
              <a:t>Multiplying and dividing two digit, three digit and </a:t>
            </a:r>
          </a:p>
          <a:p>
            <a:r>
              <a:rPr lang="en-GB" sz="2000" b="1" dirty="0">
                <a:latin typeface="Comic Sans MS" panose="030F0702030302020204" pitchFamily="66" charset="0"/>
              </a:rPr>
              <a:t>four digit number using a range of strategies</a:t>
            </a:r>
          </a:p>
          <a:p>
            <a:r>
              <a:rPr lang="en-GB" sz="2000" b="1" dirty="0">
                <a:latin typeface="Comic Sans MS" panose="030F0702030302020204" pitchFamily="66" charset="0"/>
              </a:rPr>
              <a:t> including finding multiples and factors.</a:t>
            </a:r>
          </a:p>
          <a:p>
            <a:endParaRPr lang="en-GB" sz="2000" b="1" dirty="0">
              <a:latin typeface="Comic Sans MS" panose="030F0702030302020204" pitchFamily="66" charset="0"/>
            </a:endParaRPr>
          </a:p>
          <a:p>
            <a:r>
              <a:rPr lang="en-GB" sz="2000" b="1" u="sng" dirty="0">
                <a:latin typeface="Comic Sans MS" panose="030F0702030302020204" pitchFamily="66" charset="0"/>
              </a:rPr>
              <a:t> Fractions, decimals and percentages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latin typeface="Comic Sans MS" panose="030F0702030302020204" pitchFamily="66" charset="0"/>
              </a:rPr>
              <a:t>Solving problems using fractions, decimals and percentages. This may include converting </a:t>
            </a:r>
          </a:p>
          <a:p>
            <a:r>
              <a:rPr lang="en-GB" sz="2000" b="1" dirty="0">
                <a:latin typeface="Comic Sans MS" panose="030F0702030302020204" pitchFamily="66" charset="0"/>
              </a:rPr>
              <a:t>   between decimals and fractions, as well as</a:t>
            </a:r>
          </a:p>
          <a:p>
            <a:r>
              <a:rPr lang="en-GB" sz="2000" b="1" dirty="0">
                <a:latin typeface="Comic Sans MS" panose="030F0702030302020204" pitchFamily="66" charset="0"/>
              </a:rPr>
              <a:t>   adding and multiplying fractions and decimals. </a:t>
            </a:r>
          </a:p>
          <a:p>
            <a:endParaRPr lang="en-GB" sz="2000" b="1" u="sng" dirty="0"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u="sng" dirty="0">
                <a:latin typeface="Comic Sans MS" panose="030F0702030302020204" pitchFamily="66" charset="0"/>
              </a:rPr>
              <a:t>Time</a:t>
            </a:r>
          </a:p>
          <a:p>
            <a:r>
              <a:rPr lang="en-GB" sz="2000" b="1" dirty="0">
                <a:latin typeface="Comic Sans MS" panose="030F0702030302020204" pitchFamily="66" charset="0"/>
              </a:rPr>
              <a:t>Reading clocks, calculating durations of time, and carrying out time related practical tasks.</a:t>
            </a:r>
          </a:p>
          <a:p>
            <a:endParaRPr lang="en-GB" sz="2000" b="1" dirty="0">
              <a:latin typeface="Comic Sans MS" panose="030F0702030302020204" pitchFamily="66" charset="0"/>
            </a:endParaRPr>
          </a:p>
          <a:p>
            <a:endParaRPr lang="en-GB" sz="2000" b="1" dirty="0">
              <a:latin typeface="Comic Sans MS" panose="030F0702030302020204" pitchFamily="66" charset="0"/>
            </a:endParaRPr>
          </a:p>
          <a:p>
            <a:endParaRPr lang="en-GB" sz="2000" b="1" dirty="0">
              <a:latin typeface="Comic Sans MS" panose="030F0702030302020204" pitchFamily="66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7C6D5D8-9AE1-C7FD-136D-B8E944C1C8D6}"/>
              </a:ext>
            </a:extLst>
          </p:cNvPr>
          <p:cNvSpPr txBox="1"/>
          <p:nvPr/>
        </p:nvSpPr>
        <p:spPr>
          <a:xfrm>
            <a:off x="676644" y="5675865"/>
            <a:ext cx="634517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u="sng" dirty="0">
                <a:latin typeface="Comic Sans MS" panose="030F0702030302020204" pitchFamily="66" charset="0"/>
              </a:rPr>
              <a:t>Social wellbeing</a:t>
            </a:r>
            <a:r>
              <a:rPr lang="en-GB" sz="2000" b="1" dirty="0">
                <a:latin typeface="Comic Sans MS" panose="030F0702030302020204" pitchFamily="66" charset="0"/>
              </a:rPr>
              <a:t>: Our focus is on applying our school values (HEART) and learner dispositions (MIND) in and outside the classroom.</a:t>
            </a:r>
          </a:p>
          <a:p>
            <a:r>
              <a:rPr lang="en-GB" sz="2000" b="1" dirty="0">
                <a:latin typeface="Comic Sans MS" panose="030F0702030302020204" pitchFamily="66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latin typeface="Comic Sans MS" panose="030F0702030302020204" pitchFamily="66" charset="0"/>
              </a:rPr>
              <a:t>We have been learning about the work of the UNCHR and we are learning about how to protect these rights for everyone. </a:t>
            </a:r>
          </a:p>
          <a:p>
            <a:endParaRPr lang="en-GB" sz="2000" b="1" dirty="0"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u="sng" dirty="0">
                <a:latin typeface="Comic Sans MS" panose="030F0702030302020204" pitchFamily="66" charset="0"/>
              </a:rPr>
              <a:t>Physical Education, Physical Activity &amp; Sport</a:t>
            </a:r>
            <a:r>
              <a:rPr lang="en-GB" sz="2000" b="1" dirty="0">
                <a:latin typeface="Comic Sans MS" panose="030F0702030302020204" pitchFamily="66" charset="0"/>
              </a:rPr>
              <a:t>: Movement skills, competence and confidence, cooperation &amp; competition and evaluation and appreciating.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287</Words>
  <Application>Microsoft Office PowerPoint</Application>
  <PresentationFormat>Custom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Comic Sans MS</vt:lpstr>
      <vt:lpstr>Arial</vt:lpstr>
      <vt:lpstr>Futura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 Info Template</dc:title>
  <dc:creator>Christopher Kurth</dc:creator>
  <cp:lastModifiedBy>Arlene Crilly</cp:lastModifiedBy>
  <cp:revision>5</cp:revision>
  <dcterms:created xsi:type="dcterms:W3CDTF">2006-08-16T00:00:00Z</dcterms:created>
  <dcterms:modified xsi:type="dcterms:W3CDTF">2024-02-09T13:26:51Z</dcterms:modified>
  <dc:identifier>DAF5qviREbc</dc:identifier>
</cp:coreProperties>
</file>